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4"/>
  </p:notesMasterIdLst>
  <p:sldIdLst>
    <p:sldId id="282"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83" r:id="rId19"/>
    <p:sldId id="274" r:id="rId20"/>
    <p:sldId id="275" r:id="rId21"/>
    <p:sldId id="276" r:id="rId22"/>
    <p:sldId id="285" r:id="rId23"/>
    <p:sldId id="286" r:id="rId24"/>
    <p:sldId id="289" r:id="rId25"/>
    <p:sldId id="290" r:id="rId26"/>
    <p:sldId id="291" r:id="rId27"/>
    <p:sldId id="292" r:id="rId28"/>
    <p:sldId id="293" r:id="rId29"/>
    <p:sldId id="294" r:id="rId30"/>
    <p:sldId id="295" r:id="rId31"/>
    <p:sldId id="296" r:id="rId32"/>
    <p:sldId id="297" r:id="rId33"/>
    <p:sldId id="298" r:id="rId34"/>
    <p:sldId id="299" r:id="rId35"/>
    <p:sldId id="300" r:id="rId36"/>
    <p:sldId id="301" r:id="rId37"/>
    <p:sldId id="302" r:id="rId38"/>
    <p:sldId id="303" r:id="rId39"/>
    <p:sldId id="304" r:id="rId40"/>
    <p:sldId id="305" r:id="rId41"/>
    <p:sldId id="306" r:id="rId42"/>
    <p:sldId id="307" r:id="rId43"/>
    <p:sldId id="308" r:id="rId44"/>
    <p:sldId id="309" r:id="rId45"/>
    <p:sldId id="310" r:id="rId46"/>
    <p:sldId id="311" r:id="rId47"/>
    <p:sldId id="312" r:id="rId48"/>
    <p:sldId id="313" r:id="rId49"/>
    <p:sldId id="314" r:id="rId50"/>
    <p:sldId id="315" r:id="rId51"/>
    <p:sldId id="316" r:id="rId52"/>
    <p:sldId id="317" r:id="rId53"/>
    <p:sldId id="318" r:id="rId54"/>
    <p:sldId id="319" r:id="rId55"/>
    <p:sldId id="320" r:id="rId56"/>
    <p:sldId id="847" r:id="rId57"/>
    <p:sldId id="321" r:id="rId58"/>
    <p:sldId id="322" r:id="rId59"/>
    <p:sldId id="323" r:id="rId60"/>
    <p:sldId id="324" r:id="rId61"/>
    <p:sldId id="325" r:id="rId62"/>
    <p:sldId id="326" r:id="rId63"/>
    <p:sldId id="327" r:id="rId64"/>
    <p:sldId id="328" r:id="rId65"/>
    <p:sldId id="329" r:id="rId66"/>
    <p:sldId id="330" r:id="rId67"/>
    <p:sldId id="848" r:id="rId68"/>
    <p:sldId id="849" r:id="rId69"/>
    <p:sldId id="851" r:id="rId70"/>
    <p:sldId id="331" r:id="rId71"/>
    <p:sldId id="332" r:id="rId72"/>
    <p:sldId id="333" r:id="rId73"/>
    <p:sldId id="852" r:id="rId74"/>
    <p:sldId id="334" r:id="rId75"/>
    <p:sldId id="335" r:id="rId76"/>
    <p:sldId id="336" r:id="rId77"/>
    <p:sldId id="337" r:id="rId78"/>
    <p:sldId id="338" r:id="rId79"/>
    <p:sldId id="339"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 id="353" r:id="rId94"/>
    <p:sldId id="354" r:id="rId95"/>
    <p:sldId id="355" r:id="rId96"/>
    <p:sldId id="356" r:id="rId97"/>
    <p:sldId id="357" r:id="rId98"/>
    <p:sldId id="358" r:id="rId99"/>
    <p:sldId id="359" r:id="rId100"/>
    <p:sldId id="360" r:id="rId101"/>
    <p:sldId id="361" r:id="rId102"/>
    <p:sldId id="362" r:id="rId103"/>
    <p:sldId id="365" r:id="rId104"/>
    <p:sldId id="366" r:id="rId105"/>
    <p:sldId id="367" r:id="rId106"/>
    <p:sldId id="368" r:id="rId107"/>
    <p:sldId id="369" r:id="rId108"/>
    <p:sldId id="370" r:id="rId109"/>
    <p:sldId id="371" r:id="rId110"/>
    <p:sldId id="372" r:id="rId111"/>
    <p:sldId id="373" r:id="rId112"/>
    <p:sldId id="374" r:id="rId113"/>
    <p:sldId id="375" r:id="rId114"/>
    <p:sldId id="376" r:id="rId115"/>
    <p:sldId id="377" r:id="rId116"/>
    <p:sldId id="380" r:id="rId117"/>
    <p:sldId id="381" r:id="rId118"/>
    <p:sldId id="382" r:id="rId119"/>
    <p:sldId id="383" r:id="rId120"/>
    <p:sldId id="384" r:id="rId121"/>
    <p:sldId id="385" r:id="rId122"/>
    <p:sldId id="386" r:id="rId123"/>
    <p:sldId id="387" r:id="rId124"/>
    <p:sldId id="388" r:id="rId125"/>
    <p:sldId id="389" r:id="rId126"/>
    <p:sldId id="390" r:id="rId127"/>
    <p:sldId id="391" r:id="rId128"/>
    <p:sldId id="853" r:id="rId129"/>
    <p:sldId id="854" r:id="rId130"/>
    <p:sldId id="855" r:id="rId131"/>
    <p:sldId id="856" r:id="rId132"/>
    <p:sldId id="857" r:id="rId133"/>
    <p:sldId id="858" r:id="rId134"/>
    <p:sldId id="393" r:id="rId135"/>
    <p:sldId id="394" r:id="rId136"/>
    <p:sldId id="395" r:id="rId137"/>
    <p:sldId id="396" r:id="rId138"/>
    <p:sldId id="397" r:id="rId139"/>
    <p:sldId id="398" r:id="rId140"/>
    <p:sldId id="402" r:id="rId141"/>
    <p:sldId id="403" r:id="rId142"/>
    <p:sldId id="404" r:id="rId143"/>
    <p:sldId id="405" r:id="rId144"/>
    <p:sldId id="406" r:id="rId145"/>
    <p:sldId id="407" r:id="rId146"/>
    <p:sldId id="413" r:id="rId147"/>
    <p:sldId id="414" r:id="rId148"/>
    <p:sldId id="415" r:id="rId149"/>
    <p:sldId id="416" r:id="rId150"/>
    <p:sldId id="417" r:id="rId151"/>
    <p:sldId id="418" r:id="rId152"/>
    <p:sldId id="419" r:id="rId153"/>
    <p:sldId id="420" r:id="rId154"/>
    <p:sldId id="421" r:id="rId155"/>
    <p:sldId id="422" r:id="rId156"/>
    <p:sldId id="423" r:id="rId157"/>
    <p:sldId id="424" r:id="rId158"/>
    <p:sldId id="425" r:id="rId159"/>
    <p:sldId id="428" r:id="rId160"/>
    <p:sldId id="429" r:id="rId161"/>
    <p:sldId id="430" r:id="rId162"/>
    <p:sldId id="431" r:id="rId163"/>
    <p:sldId id="434" r:id="rId164"/>
    <p:sldId id="435" r:id="rId165"/>
    <p:sldId id="436" r:id="rId166"/>
    <p:sldId id="437" r:id="rId167"/>
    <p:sldId id="438" r:id="rId168"/>
    <p:sldId id="439" r:id="rId169"/>
    <p:sldId id="440" r:id="rId170"/>
    <p:sldId id="441" r:id="rId171"/>
    <p:sldId id="442" r:id="rId172"/>
    <p:sldId id="443" r:id="rId173"/>
    <p:sldId id="444" r:id="rId174"/>
    <p:sldId id="445" r:id="rId175"/>
    <p:sldId id="446" r:id="rId176"/>
    <p:sldId id="447" r:id="rId177"/>
    <p:sldId id="448" r:id="rId178"/>
    <p:sldId id="449" r:id="rId179"/>
    <p:sldId id="451" r:id="rId180"/>
    <p:sldId id="452" r:id="rId181"/>
    <p:sldId id="453" r:id="rId182"/>
    <p:sldId id="454" r:id="rId183"/>
    <p:sldId id="455" r:id="rId184"/>
    <p:sldId id="456" r:id="rId185"/>
    <p:sldId id="457" r:id="rId186"/>
    <p:sldId id="458" r:id="rId187"/>
    <p:sldId id="459" r:id="rId188"/>
    <p:sldId id="460" r:id="rId189"/>
    <p:sldId id="461" r:id="rId190"/>
    <p:sldId id="462" r:id="rId191"/>
    <p:sldId id="463" r:id="rId192"/>
    <p:sldId id="464" r:id="rId193"/>
    <p:sldId id="465" r:id="rId194"/>
    <p:sldId id="466" r:id="rId195"/>
    <p:sldId id="467" r:id="rId196"/>
    <p:sldId id="468" r:id="rId197"/>
    <p:sldId id="469" r:id="rId198"/>
    <p:sldId id="470" r:id="rId199"/>
    <p:sldId id="471" r:id="rId200"/>
    <p:sldId id="472" r:id="rId201"/>
    <p:sldId id="473" r:id="rId202"/>
    <p:sldId id="477" r:id="rId203"/>
    <p:sldId id="478" r:id="rId204"/>
    <p:sldId id="479" r:id="rId205"/>
    <p:sldId id="480" r:id="rId206"/>
    <p:sldId id="481" r:id="rId207"/>
    <p:sldId id="482" r:id="rId208"/>
    <p:sldId id="483" r:id="rId209"/>
    <p:sldId id="484" r:id="rId210"/>
    <p:sldId id="485" r:id="rId211"/>
    <p:sldId id="486" r:id="rId212"/>
    <p:sldId id="487" r:id="rId213"/>
    <p:sldId id="488" r:id="rId214"/>
    <p:sldId id="489" r:id="rId215"/>
    <p:sldId id="490" r:id="rId216"/>
    <p:sldId id="491" r:id="rId217"/>
    <p:sldId id="492" r:id="rId218"/>
    <p:sldId id="493" r:id="rId219"/>
    <p:sldId id="494" r:id="rId220"/>
    <p:sldId id="495" r:id="rId221"/>
    <p:sldId id="496" r:id="rId222"/>
    <p:sldId id="497" r:id="rId223"/>
    <p:sldId id="498" r:id="rId224"/>
    <p:sldId id="499" r:id="rId225"/>
    <p:sldId id="500" r:id="rId226"/>
    <p:sldId id="501" r:id="rId227"/>
    <p:sldId id="502" r:id="rId228"/>
    <p:sldId id="503" r:id="rId229"/>
    <p:sldId id="504" r:id="rId230"/>
    <p:sldId id="505" r:id="rId231"/>
    <p:sldId id="506" r:id="rId232"/>
    <p:sldId id="507" r:id="rId233"/>
    <p:sldId id="508" r:id="rId234"/>
    <p:sldId id="509" r:id="rId235"/>
    <p:sldId id="510" r:id="rId236"/>
    <p:sldId id="511" r:id="rId237"/>
    <p:sldId id="512" r:id="rId238"/>
    <p:sldId id="513" r:id="rId239"/>
    <p:sldId id="514" r:id="rId240"/>
    <p:sldId id="515" r:id="rId241"/>
    <p:sldId id="516" r:id="rId242"/>
    <p:sldId id="517" r:id="rId243"/>
    <p:sldId id="518" r:id="rId244"/>
    <p:sldId id="519" r:id="rId245"/>
    <p:sldId id="520" r:id="rId246"/>
    <p:sldId id="521" r:id="rId247"/>
    <p:sldId id="522" r:id="rId248"/>
    <p:sldId id="523" r:id="rId249"/>
    <p:sldId id="524" r:id="rId250"/>
    <p:sldId id="525" r:id="rId251"/>
    <p:sldId id="526" r:id="rId252"/>
    <p:sldId id="527" r:id="rId253"/>
    <p:sldId id="528" r:id="rId254"/>
    <p:sldId id="529" r:id="rId255"/>
    <p:sldId id="530" r:id="rId256"/>
    <p:sldId id="531" r:id="rId257"/>
    <p:sldId id="532" r:id="rId258"/>
    <p:sldId id="533" r:id="rId259"/>
    <p:sldId id="534" r:id="rId260"/>
    <p:sldId id="535" r:id="rId261"/>
    <p:sldId id="536" r:id="rId262"/>
    <p:sldId id="537" r:id="rId263"/>
    <p:sldId id="538" r:id="rId264"/>
    <p:sldId id="539" r:id="rId265"/>
    <p:sldId id="540" r:id="rId266"/>
    <p:sldId id="541" r:id="rId267"/>
    <p:sldId id="542" r:id="rId268"/>
    <p:sldId id="543" r:id="rId269"/>
    <p:sldId id="544" r:id="rId270"/>
    <p:sldId id="545" r:id="rId271"/>
    <p:sldId id="546" r:id="rId272"/>
    <p:sldId id="547" r:id="rId273"/>
    <p:sldId id="548" r:id="rId274"/>
    <p:sldId id="549" r:id="rId275"/>
    <p:sldId id="550" r:id="rId276"/>
    <p:sldId id="551" r:id="rId277"/>
    <p:sldId id="552" r:id="rId278"/>
    <p:sldId id="553" r:id="rId279"/>
    <p:sldId id="554" r:id="rId280"/>
    <p:sldId id="555" r:id="rId281"/>
    <p:sldId id="556" r:id="rId282"/>
    <p:sldId id="557" r:id="rId283"/>
    <p:sldId id="558" r:id="rId284"/>
    <p:sldId id="618" r:id="rId285"/>
    <p:sldId id="560" r:id="rId286"/>
    <p:sldId id="561" r:id="rId287"/>
    <p:sldId id="562" r:id="rId288"/>
    <p:sldId id="563" r:id="rId289"/>
    <p:sldId id="564" r:id="rId290"/>
    <p:sldId id="565" r:id="rId291"/>
    <p:sldId id="566" r:id="rId292"/>
    <p:sldId id="567" r:id="rId293"/>
    <p:sldId id="570" r:id="rId294"/>
    <p:sldId id="571" r:id="rId295"/>
    <p:sldId id="572" r:id="rId296"/>
    <p:sldId id="573" r:id="rId297"/>
    <p:sldId id="574" r:id="rId298"/>
    <p:sldId id="575" r:id="rId299"/>
    <p:sldId id="576" r:id="rId300"/>
    <p:sldId id="577" r:id="rId301"/>
    <p:sldId id="578" r:id="rId302"/>
    <p:sldId id="579" r:id="rId303"/>
    <p:sldId id="580" r:id="rId304"/>
    <p:sldId id="581" r:id="rId305"/>
    <p:sldId id="582" r:id="rId306"/>
    <p:sldId id="583" r:id="rId307"/>
    <p:sldId id="584" r:id="rId308"/>
    <p:sldId id="585" r:id="rId309"/>
    <p:sldId id="586" r:id="rId310"/>
    <p:sldId id="587" r:id="rId311"/>
    <p:sldId id="588" r:id="rId312"/>
    <p:sldId id="589" r:id="rId313"/>
    <p:sldId id="590" r:id="rId314"/>
    <p:sldId id="591" r:id="rId315"/>
    <p:sldId id="592" r:id="rId316"/>
    <p:sldId id="593" r:id="rId317"/>
    <p:sldId id="594" r:id="rId318"/>
    <p:sldId id="595" r:id="rId319"/>
    <p:sldId id="596" r:id="rId320"/>
    <p:sldId id="597" r:id="rId321"/>
    <p:sldId id="598" r:id="rId322"/>
    <p:sldId id="599" r:id="rId323"/>
    <p:sldId id="602" r:id="rId324"/>
    <p:sldId id="603" r:id="rId325"/>
    <p:sldId id="604" r:id="rId326"/>
    <p:sldId id="605" r:id="rId327"/>
    <p:sldId id="606" r:id="rId328"/>
    <p:sldId id="607" r:id="rId329"/>
    <p:sldId id="619" r:id="rId330"/>
    <p:sldId id="620" r:id="rId331"/>
    <p:sldId id="621" r:id="rId332"/>
    <p:sldId id="622" r:id="rId333"/>
    <p:sldId id="623" r:id="rId334"/>
    <p:sldId id="624" r:id="rId335"/>
    <p:sldId id="625" r:id="rId336"/>
    <p:sldId id="626" r:id="rId337"/>
    <p:sldId id="627" r:id="rId338"/>
    <p:sldId id="628" r:id="rId339"/>
    <p:sldId id="629" r:id="rId340"/>
    <p:sldId id="630" r:id="rId341"/>
    <p:sldId id="631" r:id="rId342"/>
    <p:sldId id="860" r:id="rId343"/>
    <p:sldId id="861" r:id="rId344"/>
    <p:sldId id="862" r:id="rId345"/>
    <p:sldId id="632" r:id="rId346"/>
    <p:sldId id="633" r:id="rId347"/>
    <p:sldId id="634" r:id="rId348"/>
    <p:sldId id="635" r:id="rId349"/>
    <p:sldId id="636" r:id="rId350"/>
    <p:sldId id="637" r:id="rId351"/>
    <p:sldId id="638" r:id="rId352"/>
    <p:sldId id="639" r:id="rId353"/>
    <p:sldId id="640" r:id="rId354"/>
    <p:sldId id="641" r:id="rId355"/>
    <p:sldId id="642" r:id="rId356"/>
    <p:sldId id="643" r:id="rId357"/>
    <p:sldId id="644" r:id="rId358"/>
    <p:sldId id="645" r:id="rId359"/>
    <p:sldId id="646" r:id="rId360"/>
    <p:sldId id="647" r:id="rId361"/>
    <p:sldId id="648" r:id="rId362"/>
    <p:sldId id="649" r:id="rId363"/>
    <p:sldId id="650" r:id="rId364"/>
    <p:sldId id="651" r:id="rId365"/>
    <p:sldId id="652" r:id="rId366"/>
    <p:sldId id="653" r:id="rId367"/>
    <p:sldId id="654" r:id="rId368"/>
    <p:sldId id="655" r:id="rId369"/>
    <p:sldId id="656" r:id="rId370"/>
    <p:sldId id="657" r:id="rId371"/>
    <p:sldId id="658" r:id="rId372"/>
    <p:sldId id="659" r:id="rId373"/>
    <p:sldId id="660" r:id="rId374"/>
    <p:sldId id="661" r:id="rId375"/>
    <p:sldId id="662" r:id="rId376"/>
    <p:sldId id="663" r:id="rId377"/>
    <p:sldId id="664" r:id="rId378"/>
    <p:sldId id="665" r:id="rId379"/>
    <p:sldId id="666" r:id="rId380"/>
    <p:sldId id="667" r:id="rId381"/>
    <p:sldId id="668" r:id="rId382"/>
    <p:sldId id="669" r:id="rId383"/>
    <p:sldId id="670" r:id="rId384"/>
    <p:sldId id="671" r:id="rId385"/>
    <p:sldId id="672" r:id="rId386"/>
    <p:sldId id="673" r:id="rId387"/>
    <p:sldId id="674" r:id="rId388"/>
    <p:sldId id="859" r:id="rId389"/>
    <p:sldId id="675" r:id="rId390"/>
    <p:sldId id="676" r:id="rId391"/>
    <p:sldId id="677" r:id="rId392"/>
    <p:sldId id="678" r:id="rId393"/>
    <p:sldId id="679" r:id="rId394"/>
    <p:sldId id="680" r:id="rId395"/>
    <p:sldId id="681" r:id="rId396"/>
    <p:sldId id="682" r:id="rId397"/>
    <p:sldId id="683" r:id="rId398"/>
    <p:sldId id="684" r:id="rId399"/>
    <p:sldId id="685" r:id="rId400"/>
    <p:sldId id="686" r:id="rId401"/>
    <p:sldId id="687" r:id="rId402"/>
    <p:sldId id="688" r:id="rId403"/>
    <p:sldId id="689" r:id="rId404"/>
    <p:sldId id="690" r:id="rId405"/>
    <p:sldId id="691" r:id="rId406"/>
    <p:sldId id="692" r:id="rId407"/>
    <p:sldId id="693" r:id="rId408"/>
    <p:sldId id="694" r:id="rId409"/>
    <p:sldId id="695" r:id="rId410"/>
    <p:sldId id="696" r:id="rId411"/>
    <p:sldId id="697" r:id="rId412"/>
    <p:sldId id="698" r:id="rId413"/>
    <p:sldId id="699" r:id="rId414"/>
    <p:sldId id="700" r:id="rId415"/>
    <p:sldId id="701" r:id="rId416"/>
    <p:sldId id="702" r:id="rId417"/>
    <p:sldId id="703" r:id="rId418"/>
    <p:sldId id="704" r:id="rId419"/>
    <p:sldId id="705" r:id="rId420"/>
    <p:sldId id="707" r:id="rId421"/>
    <p:sldId id="708" r:id="rId422"/>
    <p:sldId id="864" r:id="rId423"/>
    <p:sldId id="709" r:id="rId424"/>
    <p:sldId id="710" r:id="rId425"/>
    <p:sldId id="711" r:id="rId426"/>
    <p:sldId id="712" r:id="rId427"/>
    <p:sldId id="713" r:id="rId428"/>
    <p:sldId id="714" r:id="rId429"/>
    <p:sldId id="715" r:id="rId430"/>
    <p:sldId id="716" r:id="rId431"/>
    <p:sldId id="717" r:id="rId432"/>
    <p:sldId id="718" r:id="rId433"/>
    <p:sldId id="719" r:id="rId434"/>
    <p:sldId id="720" r:id="rId435"/>
    <p:sldId id="721" r:id="rId436"/>
    <p:sldId id="722" r:id="rId437"/>
    <p:sldId id="723" r:id="rId438"/>
    <p:sldId id="724" r:id="rId439"/>
    <p:sldId id="725" r:id="rId440"/>
    <p:sldId id="726" r:id="rId441"/>
    <p:sldId id="727" r:id="rId442"/>
    <p:sldId id="728" r:id="rId443"/>
    <p:sldId id="729" r:id="rId444"/>
    <p:sldId id="730" r:id="rId445"/>
    <p:sldId id="731" r:id="rId446"/>
    <p:sldId id="732" r:id="rId447"/>
    <p:sldId id="733" r:id="rId448"/>
    <p:sldId id="734" r:id="rId449"/>
    <p:sldId id="735" r:id="rId450"/>
    <p:sldId id="736" r:id="rId451"/>
    <p:sldId id="737" r:id="rId452"/>
    <p:sldId id="738" r:id="rId453"/>
    <p:sldId id="739" r:id="rId454"/>
    <p:sldId id="740" r:id="rId455"/>
    <p:sldId id="741" r:id="rId456"/>
    <p:sldId id="742" r:id="rId457"/>
    <p:sldId id="743" r:id="rId458"/>
    <p:sldId id="744" r:id="rId459"/>
    <p:sldId id="745" r:id="rId460"/>
    <p:sldId id="746" r:id="rId461"/>
    <p:sldId id="747" r:id="rId462"/>
    <p:sldId id="748" r:id="rId463"/>
    <p:sldId id="749" r:id="rId464"/>
    <p:sldId id="750" r:id="rId465"/>
    <p:sldId id="751" r:id="rId466"/>
    <p:sldId id="752" r:id="rId467"/>
    <p:sldId id="753" r:id="rId468"/>
    <p:sldId id="754" r:id="rId469"/>
    <p:sldId id="755" r:id="rId470"/>
    <p:sldId id="756" r:id="rId471"/>
    <p:sldId id="757" r:id="rId472"/>
    <p:sldId id="758" r:id="rId473"/>
    <p:sldId id="759" r:id="rId474"/>
    <p:sldId id="760" r:id="rId475"/>
    <p:sldId id="761" r:id="rId476"/>
    <p:sldId id="762" r:id="rId477"/>
    <p:sldId id="763" r:id="rId478"/>
    <p:sldId id="764" r:id="rId479"/>
    <p:sldId id="765" r:id="rId480"/>
    <p:sldId id="766" r:id="rId481"/>
    <p:sldId id="767" r:id="rId482"/>
    <p:sldId id="768" r:id="rId483"/>
    <p:sldId id="769" r:id="rId484"/>
    <p:sldId id="770" r:id="rId485"/>
    <p:sldId id="771" r:id="rId486"/>
    <p:sldId id="772" r:id="rId487"/>
    <p:sldId id="773" r:id="rId488"/>
    <p:sldId id="774" r:id="rId489"/>
    <p:sldId id="775" r:id="rId490"/>
    <p:sldId id="776" r:id="rId491"/>
    <p:sldId id="777" r:id="rId492"/>
    <p:sldId id="778" r:id="rId493"/>
    <p:sldId id="779" r:id="rId494"/>
    <p:sldId id="780" r:id="rId495"/>
    <p:sldId id="781" r:id="rId496"/>
    <p:sldId id="782" r:id="rId497"/>
    <p:sldId id="783" r:id="rId498"/>
    <p:sldId id="784" r:id="rId499"/>
    <p:sldId id="785" r:id="rId500"/>
    <p:sldId id="786" r:id="rId501"/>
    <p:sldId id="787" r:id="rId502"/>
    <p:sldId id="788" r:id="rId503"/>
    <p:sldId id="789" r:id="rId504"/>
    <p:sldId id="790" r:id="rId505"/>
    <p:sldId id="791" r:id="rId506"/>
    <p:sldId id="792" r:id="rId507"/>
    <p:sldId id="793" r:id="rId508"/>
    <p:sldId id="794" r:id="rId509"/>
    <p:sldId id="795" r:id="rId510"/>
    <p:sldId id="796" r:id="rId511"/>
    <p:sldId id="797" r:id="rId512"/>
    <p:sldId id="798" r:id="rId513"/>
    <p:sldId id="799" r:id="rId514"/>
    <p:sldId id="800" r:id="rId515"/>
    <p:sldId id="801" r:id="rId516"/>
    <p:sldId id="802" r:id="rId517"/>
    <p:sldId id="803" r:id="rId518"/>
    <p:sldId id="804" r:id="rId519"/>
    <p:sldId id="805" r:id="rId520"/>
    <p:sldId id="806" r:id="rId521"/>
    <p:sldId id="807" r:id="rId522"/>
    <p:sldId id="808" r:id="rId523"/>
    <p:sldId id="809" r:id="rId524"/>
    <p:sldId id="810" r:id="rId525"/>
    <p:sldId id="811" r:id="rId526"/>
    <p:sldId id="812" r:id="rId527"/>
    <p:sldId id="813" r:id="rId528"/>
    <p:sldId id="814" r:id="rId529"/>
    <p:sldId id="815" r:id="rId530"/>
    <p:sldId id="816" r:id="rId531"/>
    <p:sldId id="817" r:id="rId532"/>
    <p:sldId id="818" r:id="rId533"/>
    <p:sldId id="819" r:id="rId534"/>
    <p:sldId id="820" r:id="rId535"/>
    <p:sldId id="821" r:id="rId536"/>
    <p:sldId id="822" r:id="rId537"/>
    <p:sldId id="823" r:id="rId538"/>
    <p:sldId id="824" r:id="rId539"/>
    <p:sldId id="825" r:id="rId540"/>
    <p:sldId id="826" r:id="rId541"/>
    <p:sldId id="827" r:id="rId542"/>
    <p:sldId id="828" r:id="rId543"/>
    <p:sldId id="829" r:id="rId544"/>
    <p:sldId id="830" r:id="rId545"/>
    <p:sldId id="831" r:id="rId546"/>
    <p:sldId id="832" r:id="rId547"/>
    <p:sldId id="833" r:id="rId548"/>
    <p:sldId id="834" r:id="rId549"/>
    <p:sldId id="835" r:id="rId550"/>
    <p:sldId id="836" r:id="rId551"/>
    <p:sldId id="837" r:id="rId552"/>
    <p:sldId id="838" r:id="rId553"/>
    <p:sldId id="839" r:id="rId554"/>
    <p:sldId id="840" r:id="rId555"/>
    <p:sldId id="841" r:id="rId556"/>
    <p:sldId id="842" r:id="rId557"/>
    <p:sldId id="843" r:id="rId558"/>
    <p:sldId id="844" r:id="rId559"/>
    <p:sldId id="845" r:id="rId560"/>
    <p:sldId id="863" r:id="rId561"/>
    <p:sldId id="865" r:id="rId562"/>
    <p:sldId id="846" r:id="rId563"/>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259"/>
            <p14:sldId id="260"/>
            <p14:sldId id="261"/>
            <p14:sldId id="262"/>
            <p14:sldId id="263"/>
            <p14:sldId id="264"/>
            <p14:sldId id="265"/>
            <p14:sldId id="266"/>
            <p14:sldId id="267"/>
            <p14:sldId id="268"/>
            <p14:sldId id="269"/>
            <p14:sldId id="270"/>
            <p14:sldId id="271"/>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847"/>
            <p14:sldId id="321"/>
            <p14:sldId id="322"/>
            <p14:sldId id="323"/>
            <p14:sldId id="324"/>
            <p14:sldId id="325"/>
            <p14:sldId id="326"/>
            <p14:sldId id="327"/>
            <p14:sldId id="328"/>
            <p14:sldId id="329"/>
            <p14:sldId id="330"/>
            <p14:sldId id="848"/>
            <p14:sldId id="849"/>
            <p14:sldId id="851"/>
            <p14:sldId id="331"/>
            <p14:sldId id="332"/>
            <p14:sldId id="333"/>
            <p14:sldId id="852"/>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384"/>
            <p14:sldId id="385"/>
            <p14:sldId id="386"/>
            <p14:sldId id="387"/>
            <p14:sldId id="388"/>
            <p14:sldId id="389"/>
            <p14:sldId id="390"/>
            <p14:sldId id="391"/>
            <p14:sldId id="853"/>
            <p14:sldId id="854"/>
            <p14:sldId id="855"/>
            <p14:sldId id="856"/>
            <p14:sldId id="857"/>
            <p14:sldId id="858"/>
            <p14:sldId id="393"/>
            <p14:sldId id="394"/>
            <p14:sldId id="395"/>
            <p14:sldId id="396"/>
            <p14:sldId id="397"/>
            <p14:sldId id="398"/>
            <p14:sldId id="402"/>
            <p14:sldId id="403"/>
            <p14:sldId id="404"/>
            <p14:sldId id="405"/>
            <p14:sldId id="406"/>
            <p14:sldId id="407"/>
            <p14:sldId id="413"/>
            <p14:sldId id="414"/>
            <p14:sldId id="415"/>
            <p14:sldId id="416"/>
            <p14:sldId id="417"/>
            <p14:sldId id="418"/>
            <p14:sldId id="419"/>
            <p14:sldId id="420"/>
            <p14:sldId id="421"/>
            <p14:sldId id="422"/>
            <p14:sldId id="423"/>
            <p14:sldId id="424"/>
            <p14:sldId id="425"/>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0"/>
            <p14:sldId id="561"/>
            <p14:sldId id="562"/>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635"/>
            <p14:sldId id="636"/>
            <p14:sldId id="637"/>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5" d="100"/>
          <a:sy n="85" d="100"/>
        </p:scale>
        <p:origin x="744" y="11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notesMaster" Target="notesMasters/notesMaster1.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viewProps" Target="viewProps.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slide" Target="slides/slide53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568" Type="http://schemas.openxmlformats.org/officeDocument/2006/relationships/tableStyles" Target="tableStyles.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presProps" Target="presProps.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theme" Target="theme/theme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1/10/2020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2346390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280</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62773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1/10/2020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1/10/2020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1/10/2020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1/10/2020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1/10/2020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1/10/2020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1/10/2020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1/10/2020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1/10/2020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1/10/2020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1/10/2020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1/10/2020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00.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6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1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17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22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3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02.gif"/><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03.gif"/><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4.g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7.xml"/><Relationship Id="rId4" Type="http://schemas.openxmlformats.org/officeDocument/2006/relationships/image" Target="../media/image107.jpeg"/></Relationships>
</file>

<file path=ppt/slides/_rels/slide31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jpeg"/></Relationships>
</file>

<file path=ppt/slides/_rels/slide314.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31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18.jpeg"/></Relationships>
</file>

<file path=ppt/slides/_rels/slide31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29.gif"/><Relationship Id="rId2" Type="http://schemas.openxmlformats.org/officeDocument/2006/relationships/image" Target="../media/image128.gi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8.png"/><Relationship Id="rId1" Type="http://schemas.openxmlformats.org/officeDocument/2006/relationships/slideLayout" Target="../slideLayouts/slideLayout7.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3" Type="http://schemas.openxmlformats.org/officeDocument/2006/relationships/image" Target="../media/image129.gif"/><Relationship Id="rId2" Type="http://schemas.openxmlformats.org/officeDocument/2006/relationships/image" Target="../media/image128.gif"/><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gi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752372" y="869754"/>
            <a:ext cx="8685669" cy="507831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5406844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1784"/>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3666184"/>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808794" y="57859"/>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68177334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40440901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8115597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retrieve, insert, update and delete data in/from database.</a:t>
            </a:r>
          </a:p>
        </p:txBody>
      </p:sp>
    </p:spTree>
    <p:extLst>
      <p:ext uri="{BB962C8B-B14F-4D97-AF65-F5344CB8AC3E}">
        <p14:creationId xmlns:p14="http://schemas.microsoft.com/office/powerpoint/2010/main" val="34863288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a:t>Insert :- </a:t>
            </a:r>
            <a:r>
              <a:rPr lang="en-US" sz="2000" dirty="0"/>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Update :- </a:t>
            </a:r>
            <a:r>
              <a:rPr lang="en-US" sz="2000" dirty="0"/>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p:txBody>
      </p:sp>
    </p:spTree>
    <p:extLst>
      <p:ext uri="{BB962C8B-B14F-4D97-AF65-F5344CB8AC3E}">
        <p14:creationId xmlns:p14="http://schemas.microsoft.com/office/powerpoint/2010/main" val="5862513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a:t>Delete :- </a:t>
            </a:r>
            <a:r>
              <a:rPr lang="en-US" sz="2000" dirty="0"/>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 </a:t>
            </a:r>
            <a:r>
              <a:rPr lang="en-US" sz="2000" dirty="0"/>
              <a:t>The SELECT command is used to fetch data from the MySQL database. You can fetch data from the MySQL table by using the mysql&gt; prompt or by using any programming language.</a:t>
            </a:r>
          </a:p>
        </p:txBody>
      </p:sp>
    </p:spTree>
    <p:extLst>
      <p:ext uri="{BB962C8B-B14F-4D97-AF65-F5344CB8AC3E}">
        <p14:creationId xmlns:p14="http://schemas.microsoft.com/office/powerpoint/2010/main" val="46530140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Tree>
    <p:extLst>
      <p:ext uri="{BB962C8B-B14F-4D97-AF65-F5344CB8AC3E}">
        <p14:creationId xmlns:p14="http://schemas.microsoft.com/office/powerpoint/2010/main" val="1092892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017" y="3757934"/>
            <a:ext cx="4202657" cy="2185666"/>
          </a:xfrm>
          <a:prstGeom prst="rect">
            <a:avLst/>
          </a:prstGeom>
        </p:spPr>
      </p:pic>
      <p:sp>
        <p:nvSpPr>
          <p:cNvPr id="5" name="TextBox 4"/>
          <p:cNvSpPr txBox="1"/>
          <p:nvPr/>
        </p:nvSpPr>
        <p:spPr>
          <a:xfrm>
            <a:off x="1599992" y="3581402"/>
            <a:ext cx="6628537" cy="1446550"/>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22851364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89213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92608" y="3200402"/>
            <a:ext cx="7825207" cy="407679"/>
          </a:xfrm>
          <a:prstGeom prst="rect">
            <a:avLst/>
          </a:prstGeom>
        </p:spPr>
      </p:pic>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308860" y="1447800"/>
            <a:ext cx="9419684"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p:cNvSpPr/>
          <p:nvPr/>
        </p:nvSpPr>
        <p:spPr>
          <a:xfrm>
            <a:off x="1599992" y="2340114"/>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a:stretch>
            <a:fillRect/>
          </a:stretch>
        </p:blipFill>
        <p:spPr>
          <a:xfrm>
            <a:off x="1676182" y="5027710"/>
            <a:ext cx="8897814" cy="724264"/>
          </a:xfrm>
          <a:prstGeom prst="rect">
            <a:avLst/>
          </a:prstGeom>
        </p:spPr>
      </p:pic>
    </p:spTree>
    <p:extLst>
      <p:ext uri="{BB962C8B-B14F-4D97-AF65-F5344CB8AC3E}">
        <p14:creationId xmlns:p14="http://schemas.microsoft.com/office/powerpoint/2010/main" val="137627057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2665822"/>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1599992" y="3389531"/>
            <a:ext cx="8990430" cy="400050"/>
          </a:xfrm>
          <a:prstGeom prst="rect">
            <a:avLst/>
          </a:prstGeom>
        </p:spPr>
      </p:pic>
    </p:spTree>
    <p:extLst>
      <p:ext uri="{BB962C8B-B14F-4D97-AF65-F5344CB8AC3E}">
        <p14:creationId xmlns:p14="http://schemas.microsoft.com/office/powerpoint/2010/main" val="273690410"/>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74451636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182" y="1563469"/>
            <a:ext cx="8838049"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599992" y="2416076"/>
            <a:ext cx="899043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128766601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1828562" y="4814386"/>
            <a:ext cx="6010672" cy="369332"/>
          </a:xfrm>
          <a:prstGeom prst="rect">
            <a:avLst/>
          </a:prstGeom>
        </p:spPr>
        <p:txBody>
          <a:bodyPr wrap="none">
            <a:spAutoFit/>
          </a:bodyPr>
          <a:lstStyle/>
          <a:p>
            <a:r>
              <a:rPr lang="en-IN" dirty="0">
                <a:solidFill>
                  <a:srgbClr val="0077AA"/>
                </a:solidFill>
                <a:latin typeface="Gill Sans MT (Body)"/>
                <a:ea typeface="Times New Roman" panose="02020603050405020304" pitchFamily="18" charset="0"/>
              </a:rPr>
              <a:t>UPDATE</a:t>
            </a:r>
            <a:r>
              <a:rPr lang="en-IN" dirty="0">
                <a:latin typeface="Gill Sans MT (Body)"/>
              </a:rPr>
              <a:t> TEMP </a:t>
            </a:r>
            <a:r>
              <a:rPr lang="en-IN" dirty="0">
                <a:solidFill>
                  <a:srgbClr val="0077AA"/>
                </a:solidFill>
                <a:latin typeface="Gill Sans MT (Body)"/>
                <a:ea typeface="Times New Roman" panose="02020603050405020304" pitchFamily="18" charset="0"/>
              </a:rPr>
              <a:t>SET</a:t>
            </a:r>
            <a:r>
              <a:rPr lang="en-IN" dirty="0">
                <a:latin typeface="Gill Sans MT (Body)"/>
              </a:rPr>
              <a:t> C1 = C1 + 1 </a:t>
            </a:r>
            <a:r>
              <a:rPr lang="en-IN" dirty="0">
                <a:solidFill>
                  <a:srgbClr val="0077AA"/>
                </a:solidFill>
                <a:latin typeface="Gill Sans MT (Body)"/>
                <a:ea typeface="Times New Roman" panose="02020603050405020304" pitchFamily="18" charset="0"/>
              </a:rPr>
              <a:t>ORDER</a:t>
            </a:r>
            <a:r>
              <a:rPr lang="en-IN" dirty="0">
                <a:latin typeface="Gill Sans MT (Body)"/>
              </a:rPr>
              <a:t> </a:t>
            </a:r>
            <a:r>
              <a:rPr lang="en-IN" dirty="0">
                <a:solidFill>
                  <a:srgbClr val="0077AA"/>
                </a:solidFill>
                <a:latin typeface="Gill Sans MT (Body)"/>
                <a:ea typeface="Times New Roman" panose="02020603050405020304" pitchFamily="18" charset="0"/>
              </a:rPr>
              <a:t>BY</a:t>
            </a:r>
            <a:r>
              <a:rPr lang="en-IN" dirty="0">
                <a:latin typeface="Gill Sans MT (Body)"/>
              </a:rPr>
              <a:t> C1 </a:t>
            </a:r>
            <a:r>
              <a:rPr lang="en-IN" dirty="0">
                <a:solidFill>
                  <a:srgbClr val="0077AA"/>
                </a:solidFill>
                <a:latin typeface="Gill Sans MT (Body)"/>
                <a:ea typeface="Times New Roman" panose="02020603050405020304" pitchFamily="18" charset="0"/>
              </a:rPr>
              <a:t>DESC</a:t>
            </a:r>
            <a:r>
              <a:rPr lang="en-IN" dirty="0">
                <a:latin typeface="Gill Sans MT (Body)"/>
              </a:rPr>
              <a:t>;</a:t>
            </a:r>
          </a:p>
        </p:txBody>
      </p:sp>
    </p:spTree>
    <p:extLst>
      <p:ext uri="{BB962C8B-B14F-4D97-AF65-F5344CB8AC3E}">
        <p14:creationId xmlns:p14="http://schemas.microsoft.com/office/powerpoint/2010/main" val="428056077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182" y="2667000"/>
            <a:ext cx="8838049"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599992" y="4373940"/>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937702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418682776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182" y="2590802"/>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98095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1859" y="2209800"/>
            <a:ext cx="1219041" cy="1685178"/>
          </a:xfrm>
          <a:prstGeom prst="rect">
            <a:avLst/>
          </a:prstGeom>
        </p:spPr>
      </p:pic>
      <p:sp>
        <p:nvSpPr>
          <p:cNvPr id="3" name="Rectangle 2"/>
          <p:cNvSpPr/>
          <p:nvPr/>
        </p:nvSpPr>
        <p:spPr>
          <a:xfrm>
            <a:off x="1752372" y="152400"/>
            <a:ext cx="8609479"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5" name="Rectangle 4"/>
          <p:cNvSpPr/>
          <p:nvPr/>
        </p:nvSpPr>
        <p:spPr>
          <a:xfrm>
            <a:off x="1752372" y="4133672"/>
            <a:ext cx="8609479" cy="1200329"/>
          </a:xfrm>
          <a:prstGeom prst="rect">
            <a:avLst/>
          </a:prstGeom>
        </p:spPr>
        <p:txBody>
          <a:bodyPr wrap="square">
            <a:spAutoFit/>
          </a:bodyPr>
          <a:lstStyle/>
          <a:p>
            <a:r>
              <a:rPr lang="en-US" dirty="0">
                <a:solidFill>
                  <a:srgbClr val="222222"/>
                </a:solidFill>
                <a:latin typeface="arial" panose="020B0604020202020204" pitchFamily="34" charset="0"/>
              </a:rPr>
              <a:t>The most simple answer is we </a:t>
            </a:r>
            <a:r>
              <a:rPr lang="en-US" b="1" dirty="0">
                <a:solidFill>
                  <a:srgbClr val="222222"/>
                </a:solidFill>
                <a:latin typeface="arial" panose="020B0604020202020204" pitchFamily="34" charset="0"/>
              </a:rPr>
              <a:t>need databases</a:t>
            </a:r>
            <a:r>
              <a:rPr lang="en-US" dirty="0">
                <a:solidFill>
                  <a:srgbClr val="222222"/>
                </a:solidFill>
                <a:latin typeface="arial" panose="020B0604020202020204" pitchFamily="34" charset="0"/>
              </a:rPr>
              <a:t> b/c they organize data in a manner which allows us to query data, sort data, and manipulate data in various ways. We </a:t>
            </a:r>
            <a:r>
              <a:rPr lang="en-US" b="1" dirty="0">
                <a:solidFill>
                  <a:srgbClr val="222222"/>
                </a:solidFill>
                <a:latin typeface="arial" panose="020B0604020202020204" pitchFamily="34" charset="0"/>
              </a:rPr>
              <a:t>need</a:t>
            </a:r>
            <a:r>
              <a:rPr lang="en-US" dirty="0">
                <a:solidFill>
                  <a:srgbClr val="222222"/>
                </a:solidFill>
                <a:latin typeface="arial" panose="020B0604020202020204" pitchFamily="34" charset="0"/>
              </a:rPr>
              <a:t> some way to collect, store, retrieve, sort, and manipulate the data of the world. </a:t>
            </a:r>
            <a:r>
              <a:rPr lang="en-US" b="1" dirty="0">
                <a:solidFill>
                  <a:srgbClr val="222222"/>
                </a:solidFill>
                <a:latin typeface="arial" panose="020B0604020202020204" pitchFamily="34" charset="0"/>
              </a:rPr>
              <a:t>Databases</a:t>
            </a:r>
            <a:r>
              <a:rPr lang="en-US" dirty="0">
                <a:solidFill>
                  <a:srgbClr val="222222"/>
                </a:solidFill>
                <a:latin typeface="arial" panose="020B0604020202020204" pitchFamily="34" charset="0"/>
              </a:rPr>
              <a:t> allow us to do this.</a:t>
            </a:r>
            <a:endParaRPr lang="en-US" dirty="0"/>
          </a:p>
        </p:txBody>
      </p:sp>
    </p:spTree>
    <p:extLst>
      <p:ext uri="{BB962C8B-B14F-4D97-AF65-F5344CB8AC3E}">
        <p14:creationId xmlns:p14="http://schemas.microsoft.com/office/powerpoint/2010/main" val="239324491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3802" y="1295400"/>
            <a:ext cx="914281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385073700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spTree>
    <p:extLst>
      <p:ext uri="{BB962C8B-B14F-4D97-AF65-F5344CB8AC3E}">
        <p14:creationId xmlns:p14="http://schemas.microsoft.com/office/powerpoint/2010/main" val="41695674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894654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2632072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3352800"/>
            <a:ext cx="8838049"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15912433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3" name="Rectangle 2"/>
          <p:cNvSpPr/>
          <p:nvPr/>
        </p:nvSpPr>
        <p:spPr>
          <a:xfrm>
            <a:off x="1752372" y="838200"/>
            <a:ext cx="8685669" cy="286232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3121988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14401"/>
            <a:ext cx="8685669"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372" y="2895602"/>
            <a:ext cx="8685669"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4188442695"/>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94229475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4156084060"/>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88248784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514273" y="3200400"/>
            <a:ext cx="7161868" cy="816890"/>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spTree>
    <p:extLst>
      <p:ext uri="{BB962C8B-B14F-4D97-AF65-F5344CB8AC3E}">
        <p14:creationId xmlns:p14="http://schemas.microsoft.com/office/powerpoint/2010/main" val="39087562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676183" y="663714"/>
            <a:ext cx="284528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115" y="740658"/>
            <a:ext cx="5257116"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182" y="4819473"/>
            <a:ext cx="8809355"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
        <p:nvSpPr>
          <p:cNvPr id="8" name="Rectangle 7"/>
          <p:cNvSpPr/>
          <p:nvPr/>
        </p:nvSpPr>
        <p:spPr>
          <a:xfrm>
            <a:off x="1685162"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expressions [ [as] alias_name],... from &lt;r&gt;</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451736" y="1000108"/>
            <a:ext cx="8833924"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36767719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1717120" y="1917680"/>
            <a:ext cx="8750975" cy="341632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658556" y="753070"/>
            <a:ext cx="8868104"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202258079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676182" y="1813173"/>
            <a:ext cx="8838049"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625323" y="137160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4" name="Rectangle 3"/>
          <p:cNvSpPr/>
          <p:nvPr/>
        </p:nvSpPr>
        <p:spPr>
          <a:xfrm>
            <a:off x="1676182" y="2575173"/>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4696363"/>
            <a:ext cx="8750975"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599945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12" name="Rectangle 11"/>
          <p:cNvSpPr/>
          <p:nvPr/>
        </p:nvSpPr>
        <p:spPr>
          <a:xfrm>
            <a:off x="1625323" y="142869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1981200"/>
            <a:ext cx="8750975" cy="707886"/>
          </a:xfrm>
          <a:prstGeom prst="rect">
            <a:avLst/>
          </a:prstGeom>
          <a:solidFill>
            <a:schemeClr val="bg1"/>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594612" y="3571876"/>
            <a:ext cx="9501254" cy="707886"/>
          </a:xfrm>
          <a:prstGeom prst="rect">
            <a:avLst/>
          </a:prstGeom>
          <a:solidFill>
            <a:schemeClr val="bg1"/>
          </a:solidFill>
        </p:spPr>
        <p:txBody>
          <a:bodyPr wrap="square">
            <a:spAutoFit/>
          </a:bodyPr>
          <a:lstStyle/>
          <a:p>
            <a:pPr latinLnBrk="1"/>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inherit"/>
              </a:rPr>
              <a:t> </a:t>
            </a:r>
            <a:r>
              <a:rPr lang="en-IN" sz="2000" dirty="0">
                <a:latin typeface="Liberation Mono"/>
              </a:rPr>
              <a:t>orderNumber</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latin typeface="inherit"/>
              </a:rPr>
              <a:t>SUM</a:t>
            </a:r>
            <a:r>
              <a:rPr lang="en-IN" sz="2000" dirty="0">
                <a:latin typeface="Liberation Mono"/>
              </a:rPr>
              <a:t>(price</a:t>
            </a:r>
            <a:r>
              <a:rPr lang="en-IN" sz="2000" dirty="0">
                <a:latin typeface="inherit"/>
              </a:rPr>
              <a:t> </a:t>
            </a:r>
            <a:r>
              <a:rPr lang="en-IN" sz="2000" dirty="0">
                <a:latin typeface="Liberation Mono"/>
              </a:rPr>
              <a:t>*</a:t>
            </a:r>
            <a:r>
              <a:rPr lang="en-IN" sz="2000" dirty="0">
                <a:latin typeface="inherit"/>
              </a:rPr>
              <a:t> </a:t>
            </a:r>
            <a:r>
              <a:rPr lang="en-IN" sz="2000" dirty="0">
                <a:latin typeface="Liberation Mono"/>
              </a:rPr>
              <a:t>quantity)</a:t>
            </a:r>
            <a:r>
              <a:rPr lang="en-IN" sz="2000" dirty="0">
                <a:latin typeface="inherit"/>
              </a:rPr>
              <a:t> </a:t>
            </a:r>
            <a:r>
              <a:rPr lang="en-IN" sz="2000" dirty="0">
                <a:latin typeface="Liberation Mono"/>
              </a:rPr>
              <a:t>total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inherit"/>
              </a:rPr>
              <a:t> </a:t>
            </a:r>
            <a:r>
              <a:rPr lang="en-IN" sz="2000" dirty="0">
                <a:latin typeface="Liberation Mono"/>
              </a:rPr>
              <a:t>orderdetails </a:t>
            </a:r>
            <a:r>
              <a:rPr lang="en-IN" sz="2000" dirty="0">
                <a:solidFill>
                  <a:srgbClr val="0077AA"/>
                </a:solidFill>
                <a:latin typeface="Arial" panose="020B0604020202020204" pitchFamily="34" charset="0"/>
                <a:ea typeface="Times New Roman" panose="02020603050405020304" pitchFamily="18" charset="0"/>
              </a:rPr>
              <a:t>GROUP</a:t>
            </a:r>
            <a:r>
              <a:rPr lang="en-IN" sz="2000" dirty="0">
                <a:latin typeface="inherit"/>
              </a:rPr>
              <a:t> </a:t>
            </a:r>
            <a:r>
              <a:rPr lang="en-IN" sz="2000" dirty="0">
                <a:solidFill>
                  <a:srgbClr val="0077AA"/>
                </a:solidFill>
                <a:latin typeface="Arial" panose="020B0604020202020204" pitchFamily="34" charset="0"/>
                <a:ea typeface="Times New Roman" panose="02020603050405020304" pitchFamily="18" charset="0"/>
              </a:rPr>
              <a:t>BY</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solidFill>
                  <a:srgbClr val="0077AA"/>
                </a:solidFill>
                <a:latin typeface="Arial" panose="020B0604020202020204" pitchFamily="34" charset="0"/>
                <a:ea typeface="Times New Roman" panose="02020603050405020304" pitchFamily="18" charset="0"/>
              </a:rPr>
              <a:t>HAVING</a:t>
            </a:r>
            <a:r>
              <a:rPr lang="en-IN" sz="2000" dirty="0">
                <a:latin typeface="inherit"/>
              </a:rPr>
              <a:t> </a:t>
            </a:r>
            <a:r>
              <a:rPr lang="en-IN" sz="2000" dirty="0">
                <a:latin typeface="Liberation Mono"/>
              </a:rPr>
              <a:t>total</a:t>
            </a:r>
            <a:r>
              <a:rPr lang="en-IN" sz="2000" dirty="0">
                <a:latin typeface="inherit"/>
              </a:rPr>
              <a:t> &gt; </a:t>
            </a:r>
            <a:r>
              <a:rPr lang="en-IN" sz="2000" dirty="0">
                <a:latin typeface="Liberation Mono"/>
              </a:rPr>
              <a:t>60000;</a:t>
            </a:r>
          </a:p>
        </p:txBody>
      </p:sp>
    </p:spTree>
    <p:extLst>
      <p:ext uri="{BB962C8B-B14F-4D97-AF65-F5344CB8AC3E}">
        <p14:creationId xmlns:p14="http://schemas.microsoft.com/office/powerpoint/2010/main" val="91742774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p14="http://schemas.microsoft.com/office/powerpoint/2010/main" val="233537017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4169495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1828562" y="3581400"/>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1828562" y="130314"/>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1828562" y="4388383"/>
            <a:ext cx="8533289" cy="1179169"/>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676182" y="5613266"/>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676182" y="944289"/>
            <a:ext cx="8761859"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1752372" y="1721401"/>
            <a:ext cx="7995962" cy="440781"/>
          </a:xfrm>
          <a:prstGeom prst="rect">
            <a:avLst/>
          </a:prstGeom>
        </p:spPr>
      </p:pic>
    </p:spTree>
    <p:extLst>
      <p:ext uri="{BB962C8B-B14F-4D97-AF65-F5344CB8AC3E}">
        <p14:creationId xmlns:p14="http://schemas.microsoft.com/office/powerpoint/2010/main" val="105718492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47974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665298" y="4953002"/>
            <a:ext cx="8859818"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88882" y="680592"/>
            <a:ext cx="8838048"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676182" y="2695309"/>
            <a:ext cx="882534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349516"/>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676182" y="703183"/>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583666" y="2356591"/>
            <a:ext cx="9023082"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51524340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91074373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nvGraphicFramePr>
        <p:xfrm>
          <a:off x="1676182" y="596900"/>
          <a:ext cx="8838049" cy="5794782"/>
        </p:xfrm>
        <a:graphic>
          <a:graphicData uri="http://schemas.openxmlformats.org/drawingml/2006/table">
            <a:tbl>
              <a:tblPr>
                <a:tableStyleId>{616DA210-FB5B-4158-B5E0-FEB733F419BA}</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384056675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BETWEEN ... AND ...</a:t>
            </a:r>
          </a:p>
        </p:txBody>
      </p:sp>
      <p:sp>
        <p:nvSpPr>
          <p:cNvPr id="12" name="Rectangle 11"/>
          <p:cNvSpPr/>
          <p:nvPr/>
        </p:nvSpPr>
        <p:spPr>
          <a:xfrm>
            <a:off x="1625323" y="1581090"/>
            <a:ext cx="4165125"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Comparison </a:t>
            </a:r>
            <a:r>
              <a:rPr lang="en-IN" sz="2000" b="1" i="1" dirty="0">
                <a:latin typeface="Arial" pitchFamily="34" charset="0"/>
                <a:cs typeface="Arial" pitchFamily="34" charset="0"/>
              </a:rPr>
              <a:t>BETWEEN ... AND ...</a:t>
            </a:r>
            <a:endParaRPr lang="en-IN" sz="2000" dirty="0">
              <a:latin typeface="Arial" panose="020B0604020202020204" pitchFamily="34" charset="0"/>
              <a:cs typeface="Arial" panose="020B0604020202020204" pitchFamily="34" charset="0"/>
            </a:endParaRPr>
          </a:p>
        </p:txBody>
      </p:sp>
      <p:sp>
        <p:nvSpPr>
          <p:cNvPr id="6" name="Rectangle 5"/>
          <p:cNvSpPr/>
          <p:nvPr/>
        </p:nvSpPr>
        <p:spPr>
          <a:xfrm>
            <a:off x="94414" y="142852"/>
            <a:ext cx="6411636" cy="461665"/>
          </a:xfrm>
          <a:prstGeom prst="rect">
            <a:avLst/>
          </a:prstGeom>
        </p:spPr>
        <p:txBody>
          <a:bodyPr wrap="square">
            <a:spAutoFit/>
          </a:bodyPr>
          <a:lstStyle/>
          <a:p>
            <a:r>
              <a:rPr lang="en-IN" sz="2400" b="1" i="1" dirty="0">
                <a:solidFill>
                  <a:srgbClr val="FFC000"/>
                </a:solidFill>
              </a:rPr>
              <a:t>Check whether a value is within a range of values</a:t>
            </a:r>
          </a:p>
        </p:txBody>
      </p:sp>
      <p:pic>
        <p:nvPicPr>
          <p:cNvPr id="4" name="Picture 3"/>
          <p:cNvPicPr>
            <a:picLocks noChangeAspect="1"/>
          </p:cNvPicPr>
          <p:nvPr/>
        </p:nvPicPr>
        <p:blipFill>
          <a:blip r:embed="rId2"/>
          <a:stretch>
            <a:fillRect/>
          </a:stretch>
        </p:blipFill>
        <p:spPr>
          <a:xfrm>
            <a:off x="1626012" y="2374647"/>
            <a:ext cx="7552332" cy="341607"/>
          </a:xfrm>
          <a:prstGeom prst="rect">
            <a:avLst/>
          </a:prstGeom>
        </p:spPr>
      </p:pic>
      <p:pic>
        <p:nvPicPr>
          <p:cNvPr id="7" name="Picture 6"/>
          <p:cNvPicPr>
            <a:picLocks noChangeAspect="1"/>
          </p:cNvPicPr>
          <p:nvPr/>
        </p:nvPicPr>
        <p:blipFill>
          <a:blip r:embed="rId3"/>
          <a:stretch>
            <a:fillRect/>
          </a:stretch>
        </p:blipFill>
        <p:spPr>
          <a:xfrm>
            <a:off x="1622407" y="2923711"/>
            <a:ext cx="7567512" cy="371972"/>
          </a:xfrm>
          <a:prstGeom prst="rect">
            <a:avLst/>
          </a:prstGeom>
        </p:spPr>
      </p:pic>
      <p:sp>
        <p:nvSpPr>
          <p:cNvPr id="2" name="Rectangle 1"/>
          <p:cNvSpPr/>
          <p:nvPr/>
        </p:nvSpPr>
        <p:spPr>
          <a:xfrm>
            <a:off x="1622407" y="728989"/>
            <a:ext cx="8915482"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 </a:t>
            </a:r>
            <a:r>
              <a:rPr lang="en-IN" sz="2000">
                <a:solidFill>
                  <a:srgbClr val="006C86"/>
                </a:solidFill>
                <a:latin typeface="Arial" panose="020B0604020202020204" pitchFamily="34" charset="0"/>
                <a:cs typeface="Arial" panose="020B0604020202020204" pitchFamily="34" charset="0"/>
              </a:rPr>
              <a:t>If not will, return 0 (False)</a:t>
            </a:r>
            <a:endParaRPr lang="en-IN" sz="2000" dirty="0">
              <a:solidFill>
                <a:srgbClr val="006C86"/>
              </a:solidFill>
              <a:latin typeface="Arial" panose="020B0604020202020204" pitchFamily="34" charset="0"/>
              <a:cs typeface="Arial" panose="020B0604020202020204" pitchFamily="34" charset="0"/>
            </a:endParaRPr>
          </a:p>
        </p:txBody>
      </p:sp>
      <p:sp>
        <p:nvSpPr>
          <p:cNvPr id="5" name="Rectangle 4"/>
          <p:cNvSpPr/>
          <p:nvPr/>
        </p:nvSpPr>
        <p:spPr>
          <a:xfrm>
            <a:off x="6187047" y="1501914"/>
            <a:ext cx="4337315"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39870325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1589592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1614438" y="857073"/>
            <a:ext cx="8888910"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1614438" y="2477871"/>
            <a:ext cx="8888910" cy="646331"/>
          </a:xfrm>
          <a:prstGeom prst="rect">
            <a:avLst/>
          </a:prstGeom>
          <a:solidFill>
            <a:schemeClr val="bg1"/>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1523801" y="3429000"/>
            <a:ext cx="906662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4200330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103970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IFNULL function</a:t>
            </a:r>
          </a:p>
        </p:txBody>
      </p:sp>
      <p:sp>
        <p:nvSpPr>
          <p:cNvPr id="2" name="Rectangle 1"/>
          <p:cNvSpPr/>
          <p:nvPr/>
        </p:nvSpPr>
        <p:spPr>
          <a:xfrm>
            <a:off x="1625322" y="1371602"/>
            <a:ext cx="8888910"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510184"/>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182" y="3048002"/>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259599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182" y="933304"/>
            <a:ext cx="8838049"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676182" y="2691827"/>
            <a:ext cx="8838049"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0454" y="3251202"/>
            <a:ext cx="3352364" cy="3489707"/>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12" name="Rectangle 11"/>
          <p:cNvSpPr/>
          <p:nvPr/>
        </p:nvSpPr>
        <p:spPr>
          <a:xfrm>
            <a:off x="1625323" y="819090"/>
            <a:ext cx="149847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 function</a:t>
            </a:r>
          </a:p>
        </p:txBody>
      </p:sp>
      <p:sp>
        <p:nvSpPr>
          <p:cNvPr id="2" name="Rectangle 1"/>
          <p:cNvSpPr/>
          <p:nvPr/>
        </p:nvSpPr>
        <p:spPr>
          <a:xfrm>
            <a:off x="1625322" y="1371602"/>
            <a:ext cx="8888910"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240578"/>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182" y="2819402"/>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248388955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NULLIF function</a:t>
            </a:r>
          </a:p>
        </p:txBody>
      </p:sp>
      <p:sp>
        <p:nvSpPr>
          <p:cNvPr id="2" name="Rectangle 1"/>
          <p:cNvSpPr/>
          <p:nvPr/>
        </p:nvSpPr>
        <p:spPr>
          <a:xfrm>
            <a:off x="1625322" y="1371600"/>
            <a:ext cx="8888910"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1981200"/>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182" y="2514600"/>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1529199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237495811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109628645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1676182" y="4079811"/>
            <a:ext cx="8838049" cy="1635191"/>
          </a:xfrm>
          <a:prstGeom prst="rect">
            <a:avLst/>
          </a:prstGeom>
          <a:solidFill>
            <a:schemeClr val="bg1"/>
          </a:solidFill>
        </p:spPr>
        <p:txBody>
          <a:bodyPr wrap="square">
            <a:spAutoFit/>
          </a:bodyPr>
          <a:lstStyle/>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676182" y="193610"/>
            <a:ext cx="8838049" cy="1635191"/>
          </a:xfrm>
          <a:prstGeom prst="rect">
            <a:avLst/>
          </a:prstGeom>
          <a:solidFill>
            <a:schemeClr val="bg1"/>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676182" y="3059026"/>
            <a:ext cx="8838049"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19634636"/>
              </p:ext>
            </p:extLst>
          </p:nvPr>
        </p:nvGraphicFramePr>
        <p:xfrm>
          <a:off x="1676182" y="259588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676183" y="5729306"/>
            <a:ext cx="5361877" cy="342900"/>
          </a:xfrm>
          <a:prstGeom prst="rect">
            <a:avLst/>
          </a:prstGeom>
        </p:spPr>
      </p:pic>
      <p:pic>
        <p:nvPicPr>
          <p:cNvPr id="7" name="Picture 6"/>
          <p:cNvPicPr>
            <a:picLocks noChangeAspect="1"/>
          </p:cNvPicPr>
          <p:nvPr/>
        </p:nvPicPr>
        <p:blipFill>
          <a:blip r:embed="rId3"/>
          <a:stretch>
            <a:fillRect/>
          </a:stretch>
        </p:blipFill>
        <p:spPr>
          <a:xfrm>
            <a:off x="1752372" y="6215084"/>
            <a:ext cx="4628547" cy="285750"/>
          </a:xfrm>
          <a:prstGeom prst="rect">
            <a:avLst/>
          </a:prstGeom>
        </p:spPr>
      </p:pic>
    </p:spTree>
    <p:extLst>
      <p:ext uri="{BB962C8B-B14F-4D97-AF65-F5344CB8AC3E}">
        <p14:creationId xmlns:p14="http://schemas.microsoft.com/office/powerpoint/2010/main" val="377003863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181661891"/>
              </p:ext>
            </p:extLst>
          </p:nvPr>
        </p:nvGraphicFramePr>
        <p:xfrm>
          <a:off x="1676182" y="2555240"/>
          <a:ext cx="8838050" cy="148336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Logical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AND, &amp;&amp;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Logical AND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1 AND 1;</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OR,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Logical OR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1 OR 1;</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Negates value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NOT 1;</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182" y="4217077"/>
            <a:ext cx="8838049"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val="35834386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78819176"/>
              </p:ext>
            </p:extLst>
          </p:nvPr>
        </p:nvGraphicFramePr>
        <p:xfrm>
          <a:off x="1676182" y="2819400"/>
          <a:ext cx="8838049" cy="3048000"/>
        </p:xfrm>
        <a:graphic>
          <a:graphicData uri="http://schemas.openxmlformats.org/drawingml/2006/table">
            <a:tbl>
              <a:tblPr firstRow="1" bandRow="1">
                <a:tableStyleId>{7E9639D4-E3E2-4D34-9284-5A2195B3D0D7}</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 value test</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NOT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NULL value test</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ISNULL(expr)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If expr is NULL, ISNULL() returns 1, otherwise it returns 0.</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STRCMP(expr1,expr2)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LEAST(value1,value2,...)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smallest argument.</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GREATEST(value1,value2,...)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largest argument.</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val="41595856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4" name="Rectangle 3"/>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512405588"/>
              </p:ext>
            </p:extLst>
          </p:nvPr>
        </p:nvGraphicFramePr>
        <p:xfrm>
          <a:off x="1676182" y="2819400"/>
          <a:ext cx="8838049" cy="3012440"/>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range of values</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range of values</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set of values</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set of values</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Negation of simple pattern matching.</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8008458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608" y="3172363"/>
            <a:ext cx="7695198" cy="2246769"/>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8205555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9606"/>
            <a:ext cx="8838049"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blank or 0.</a:t>
            </a:r>
          </a:p>
          <a:p>
            <a:r>
              <a:rPr lang="en-IN" sz="2400" i="1" dirty="0">
                <a:solidFill>
                  <a:srgbClr val="006C86"/>
                </a:solidFill>
                <a:latin typeface="Segoe UI Light" panose="020B0502040204020203" pitchFamily="34" charset="0"/>
                <a:cs typeface="Segoe UI Light" panose="020B0502040204020203" pitchFamily="34" charset="0"/>
              </a:rPr>
              <a:t>The number of attributes(</a:t>
            </a:r>
            <a:r>
              <a:rPr lang="en-IN" sz="2400" b="1" i="1" dirty="0">
                <a:solidFill>
                  <a:srgbClr val="006C86"/>
                </a:solidFill>
                <a:latin typeface="Segoe UI Light" panose="020B0502040204020203" pitchFamily="34" charset="0"/>
                <a:cs typeface="Segoe UI Light" panose="020B0502040204020203" pitchFamily="34" charset="0"/>
              </a:rPr>
              <a:t>A</a:t>
            </a:r>
            <a:r>
              <a:rPr lang="en-IN" sz="2400" i="1" dirty="0">
                <a:solidFill>
                  <a:srgbClr val="006C86"/>
                </a:solidFill>
                <a:latin typeface="Segoe UI Light" panose="020B0502040204020203" pitchFamily="34" charset="0"/>
                <a:cs typeface="Segoe UI Light" panose="020B0502040204020203" pitchFamily="34" charset="0"/>
              </a:rPr>
              <a:t>)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p:txBody>
      </p:sp>
      <p:sp>
        <p:nvSpPr>
          <p:cNvPr id="4" name="Rectangle 3"/>
          <p:cNvSpPr/>
          <p:nvPr/>
        </p:nvSpPr>
        <p:spPr>
          <a:xfrm>
            <a:off x="1666050" y="3312383"/>
            <a:ext cx="8786874" cy="830997"/>
          </a:xfrm>
          <a:prstGeom prst="rect">
            <a:avLst/>
          </a:prstGeom>
        </p:spPr>
        <p:txBody>
          <a:bodyPr wrap="square">
            <a:spAutoFit/>
          </a:bodyPr>
          <a:lstStyle/>
          <a:p>
            <a:r>
              <a:rPr lang="en-US" sz="2400" i="1" dirty="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create, maintain and retrieve the relational database.</a:t>
            </a:r>
          </a:p>
        </p:txBody>
      </p:sp>
    </p:spTree>
    <p:extLst>
      <p:ext uri="{BB962C8B-B14F-4D97-AF65-F5344CB8AC3E}">
        <p14:creationId xmlns:p14="http://schemas.microsoft.com/office/powerpoint/2010/main" val="105294566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NULL- IS NULL / IS NOT NULL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676182" y="889597"/>
            <a:ext cx="4074670" cy="761978"/>
          </a:xfrm>
          <a:prstGeom prst="rect">
            <a:avLst/>
          </a:prstGeom>
        </p:spPr>
      </p:pic>
      <p:pic>
        <p:nvPicPr>
          <p:cNvPr id="8" name="Picture 7"/>
          <p:cNvPicPr>
            <a:picLocks noChangeAspect="1"/>
          </p:cNvPicPr>
          <p:nvPr/>
        </p:nvPicPr>
        <p:blipFill>
          <a:blip r:embed="rId3"/>
          <a:stretch>
            <a:fillRect/>
          </a:stretch>
        </p:blipFill>
        <p:spPr>
          <a:xfrm>
            <a:off x="6092731" y="841589"/>
            <a:ext cx="4073537" cy="809986"/>
          </a:xfrm>
          <a:prstGeom prst="rect">
            <a:avLst/>
          </a:prstGeom>
        </p:spPr>
      </p:pic>
      <p:pic>
        <p:nvPicPr>
          <p:cNvPr id="9" name="Picture 8"/>
          <p:cNvPicPr>
            <a:picLocks noChangeAspect="1"/>
          </p:cNvPicPr>
          <p:nvPr/>
        </p:nvPicPr>
        <p:blipFill>
          <a:blip r:embed="rId4"/>
          <a:stretch>
            <a:fillRect/>
          </a:stretch>
        </p:blipFill>
        <p:spPr>
          <a:xfrm>
            <a:off x="1676180" y="1991049"/>
            <a:ext cx="4074670" cy="794545"/>
          </a:xfrm>
          <a:prstGeom prst="rect">
            <a:avLst/>
          </a:prstGeom>
        </p:spPr>
      </p:pic>
      <p:pic>
        <p:nvPicPr>
          <p:cNvPr id="10" name="Picture 9"/>
          <p:cNvPicPr>
            <a:picLocks noChangeAspect="1"/>
          </p:cNvPicPr>
          <p:nvPr/>
        </p:nvPicPr>
        <p:blipFill>
          <a:blip r:embed="rId5"/>
          <a:stretch>
            <a:fillRect/>
          </a:stretch>
        </p:blipFill>
        <p:spPr>
          <a:xfrm>
            <a:off x="6092730" y="2001935"/>
            <a:ext cx="4074670" cy="834041"/>
          </a:xfrm>
          <a:prstGeom prst="rect">
            <a:avLst/>
          </a:prstGeom>
        </p:spPr>
      </p:pic>
      <p:cxnSp>
        <p:nvCxnSpPr>
          <p:cNvPr id="12" name="Straight Connector 11"/>
          <p:cNvCxnSpPr/>
          <p:nvPr/>
        </p:nvCxnSpPr>
        <p:spPr>
          <a:xfrm>
            <a:off x="1676180" y="1828800"/>
            <a:ext cx="8838051"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90446"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24479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p14="http://schemas.microsoft.com/office/powerpoint/2010/main" val="284262018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1676182" y="990600"/>
            <a:ext cx="8838049"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1805" y="66669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182" y="1419763"/>
            <a:ext cx="8838049" cy="12003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182" y="2743200"/>
            <a:ext cx="8838049"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629199" y="3500438"/>
            <a:ext cx="5252353" cy="1015663"/>
          </a:xfrm>
          <a:prstGeom prst="rect">
            <a:avLst/>
          </a:prstGeom>
          <a:solidFill>
            <a:schemeClr val="bg1"/>
          </a:solidFill>
          <a:ln w="22225">
            <a:solidFill>
              <a:schemeClr val="accent3">
                <a:lumMod val="50000"/>
              </a:schemeClr>
            </a:solidFill>
          </a:ln>
        </p:spPr>
        <p:txBody>
          <a:bodyPr wrap="square">
            <a:spAutoFit/>
          </a:bodyPr>
          <a:lstStyle/>
          <a:p>
            <a:pPr algn="just"/>
            <a:r>
              <a:rPr lang="en-IN" sz="2000"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650785" y="4652971"/>
            <a:ext cx="4002453" cy="787195"/>
          </a:xfrm>
          <a:prstGeom prst="rect">
            <a:avLst/>
          </a:prstGeom>
        </p:spPr>
      </p:pic>
      <p:pic>
        <p:nvPicPr>
          <p:cNvPr id="8" name="Picture 7"/>
          <p:cNvPicPr>
            <a:picLocks noChangeAspect="1"/>
          </p:cNvPicPr>
          <p:nvPr/>
        </p:nvPicPr>
        <p:blipFill>
          <a:blip r:embed="rId3"/>
          <a:stretch>
            <a:fillRect/>
          </a:stretch>
        </p:blipFill>
        <p:spPr>
          <a:xfrm>
            <a:off x="6099097" y="5304354"/>
            <a:ext cx="4782455" cy="940028"/>
          </a:xfrm>
          <a:prstGeom prst="rect">
            <a:avLst/>
          </a:prstGeom>
        </p:spPr>
      </p:pic>
    </p:spTree>
    <p:extLst>
      <p:ext uri="{BB962C8B-B14F-4D97-AF65-F5344CB8AC3E}">
        <p14:creationId xmlns:p14="http://schemas.microsoft.com/office/powerpoint/2010/main" val="213036956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794"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276600"/>
            <a:ext cx="3779902" cy="400110"/>
          </a:xfrm>
          <a:prstGeom prst="rect">
            <a:avLst/>
          </a:prstGeom>
          <a:solidFill>
            <a:schemeClr val="bg1"/>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182" y="4038600"/>
            <a:ext cx="8838049"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343971720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676182" y="160020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182" y="3429000"/>
            <a:ext cx="883804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182" y="4191000"/>
            <a:ext cx="876185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2667000"/>
            <a:ext cx="8685669"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372" y="107721"/>
            <a:ext cx="4723785" cy="400110"/>
          </a:xfrm>
          <a:prstGeom prst="rect">
            <a:avLst/>
          </a:prstGeom>
          <a:solidFill>
            <a:schemeClr val="bg1"/>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245212453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2872720"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99137472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870221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99399350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632644" y="2040489"/>
            <a:ext cx="8742812" cy="495300"/>
          </a:xfrm>
          <a:prstGeom prst="rect">
            <a:avLst/>
          </a:prstGeom>
        </p:spPr>
      </p:pic>
      <p:pic>
        <p:nvPicPr>
          <p:cNvPr id="10" name="Picture 9"/>
          <p:cNvPicPr>
            <a:picLocks noChangeAspect="1"/>
          </p:cNvPicPr>
          <p:nvPr/>
        </p:nvPicPr>
        <p:blipFill>
          <a:blip r:embed="rId4"/>
          <a:stretch>
            <a:fillRect/>
          </a:stretch>
        </p:blipFill>
        <p:spPr>
          <a:xfrm>
            <a:off x="1661216" y="2544014"/>
            <a:ext cx="8685669" cy="533400"/>
          </a:xfrm>
          <a:prstGeom prst="rect">
            <a:avLst/>
          </a:prstGeom>
        </p:spPr>
      </p:pic>
    </p:spTree>
    <p:extLst>
      <p:ext uri="{BB962C8B-B14F-4D97-AF65-F5344CB8AC3E}">
        <p14:creationId xmlns:p14="http://schemas.microsoft.com/office/powerpoint/2010/main" val="166808398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 with DISTINCT</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487672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1676182" y="1065074"/>
            <a:ext cx="8838049"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308860" y="762002"/>
            <a:ext cx="9129181"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140297080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a16="http://schemas.microsoft.com/office/drawing/2014/main" val="20000"/>
                    </a:ext>
                  </a:extLst>
                </a:gridCol>
                <a:gridCol w="518092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55590171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24137412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a:stretch>
            <a:fillRect/>
          </a:stretch>
        </p:blipFill>
        <p:spPr>
          <a:xfrm>
            <a:off x="1676182" y="4167198"/>
            <a:ext cx="5934547" cy="833438"/>
          </a:xfrm>
          <a:prstGeom prst="rect">
            <a:avLst/>
          </a:prstGeom>
        </p:spPr>
      </p:pic>
      <p:pic>
        <p:nvPicPr>
          <p:cNvPr id="13" name="Picture 12"/>
          <p:cNvPicPr>
            <a:picLocks noChangeAspect="1"/>
          </p:cNvPicPr>
          <p:nvPr/>
        </p:nvPicPr>
        <p:blipFill>
          <a:blip r:embed="rId4"/>
          <a:stretch>
            <a:fillRect/>
          </a:stretch>
        </p:blipFill>
        <p:spPr>
          <a:xfrm>
            <a:off x="1676182" y="5359372"/>
            <a:ext cx="5934547" cy="889028"/>
          </a:xfrm>
          <a:prstGeom prst="rect">
            <a:avLst/>
          </a:prstGeom>
        </p:spPr>
      </p:pic>
      <p:sp>
        <p:nvSpPr>
          <p:cNvPr id="8" name="Rectangle 7"/>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9" name="Rectangle 8"/>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239068523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466620" y="5014753"/>
            <a:ext cx="9414932" cy="1200329"/>
          </a:xfrm>
          <a:prstGeom prst="rect">
            <a:avLst/>
          </a:prstGeom>
          <a:solidFill>
            <a:schemeClr val="bg1"/>
          </a:solidFill>
        </p:spPr>
        <p:txBody>
          <a:bodyPr wrap="square">
            <a:spAutoFit/>
          </a:bodyPr>
          <a:lstStyle/>
          <a:p>
            <a:r>
              <a:rPr lang="en-IN" sz="2400" dirty="0">
                <a:solidFill>
                  <a:srgbClr val="242729"/>
                </a:solidFill>
                <a:latin typeface="Segoe UI Light" panose="020B0502040204020203" pitchFamily="34" charset="0"/>
                <a:cs typeface="Segoe UI Light" panose="020B0502040204020203" pitchFamily="34" charset="0"/>
              </a:rPr>
              <a:t>"An aggregate function may </a:t>
            </a:r>
            <a:r>
              <a:rPr lang="en-IN" sz="2400" b="1" i="1" dirty="0">
                <a:solidFill>
                  <a:srgbClr val="C00000"/>
                </a:solidFill>
                <a:latin typeface="Segoe UI Light" panose="020B0502040204020203" pitchFamily="34" charset="0"/>
                <a:cs typeface="Segoe UI Light" panose="020B0502040204020203" pitchFamily="34" charset="0"/>
              </a:rPr>
              <a:t>not</a:t>
            </a:r>
            <a:r>
              <a:rPr lang="en-IN" sz="2400" dirty="0">
                <a:solidFill>
                  <a:srgbClr val="242729"/>
                </a:solidFill>
                <a:latin typeface="Segoe UI Light" panose="020B0502040204020203" pitchFamily="34" charset="0"/>
                <a:cs typeface="Segoe UI Light" panose="020B0502040204020203" pitchFamily="34" charset="0"/>
              </a:rPr>
              <a:t> appear in the </a:t>
            </a:r>
            <a:r>
              <a:rPr lang="en-IN" sz="2400" b="1" i="1" dirty="0">
                <a:solidFill>
                  <a:srgbClr val="C00000"/>
                </a:solidFill>
                <a:latin typeface="Segoe UI Light" panose="020B0502040204020203" pitchFamily="34" charset="0"/>
                <a:cs typeface="Segoe UI Light" panose="020B0502040204020203" pitchFamily="34" charset="0"/>
              </a:rPr>
              <a:t>WHERE clause</a:t>
            </a:r>
            <a:r>
              <a:rPr lang="en-IN" sz="24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400" b="1" i="1" dirty="0">
                <a:solidFill>
                  <a:srgbClr val="242729"/>
                </a:solidFill>
                <a:latin typeface="Segoe UI Light" panose="020B0502040204020203" pitchFamily="34" charset="0"/>
                <a:cs typeface="Segoe UI Light" panose="020B0502040204020203" pitchFamily="34" charset="0"/>
              </a:rPr>
              <a:t>WHERE</a:t>
            </a:r>
            <a:r>
              <a:rPr lang="en-IN" sz="2400" dirty="0">
                <a:solidFill>
                  <a:srgbClr val="242729"/>
                </a:solidFill>
                <a:latin typeface="Segoe UI Light" panose="020B0502040204020203" pitchFamily="34" charset="0"/>
                <a:cs typeface="Segoe UI Light" panose="020B0502040204020203" pitchFamily="34" charset="0"/>
              </a:rPr>
              <a:t> or </a:t>
            </a:r>
            <a:r>
              <a:rPr lang="en-IN" sz="2400" b="1" i="1" dirty="0">
                <a:solidFill>
                  <a:srgbClr val="242729"/>
                </a:solidFill>
                <a:latin typeface="Segoe UI Light" panose="020B0502040204020203" pitchFamily="34" charset="0"/>
                <a:cs typeface="Segoe UI Light" panose="020B0502040204020203" pitchFamily="34" charset="0"/>
              </a:rPr>
              <a:t>HAVING</a:t>
            </a:r>
            <a:r>
              <a:rPr lang="en-IN" sz="24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4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203759798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sz="20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a:t>
            </a:r>
            <a:r>
              <a:rPr lang="en-IN" sz="1600" i="1" dirty="0" err="1">
                <a:latin typeface="Arial" panose="020B0604020202020204" pitchFamily="34" charset="0"/>
                <a:cs typeface="Arial" panose="020B0604020202020204" pitchFamily="34" charset="0"/>
              </a:rPr>
              <a:t>Eg</a:t>
            </a:r>
            <a:r>
              <a:rPr lang="en-IN" sz="1600" i="1" dirty="0">
                <a:latin typeface="Arial" panose="020B0604020202020204" pitchFamily="34" charset="0"/>
                <a:cs typeface="Arial" panose="020B0604020202020204" pitchFamily="34" charset="0"/>
              </a:rPr>
              <a:t>. SELECT SUM (sal) from EMP;</a:t>
            </a:r>
          </a:p>
        </p:txBody>
      </p:sp>
    </p:spTree>
    <p:extLst>
      <p:ext uri="{BB962C8B-B14F-4D97-AF65-F5344CB8AC3E}">
        <p14:creationId xmlns:p14="http://schemas.microsoft.com/office/powerpoint/2010/main" val="120181414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375048195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a16="http://schemas.microsoft.com/office/drawing/2014/main" val="20000"/>
                    </a:ext>
                  </a:extLst>
                </a:gridCol>
                <a:gridCol w="60952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9" name="Rectangle 8"/>
          <p:cNvSpPr/>
          <p:nvPr/>
        </p:nvSpPr>
        <p:spPr>
          <a:xfrm>
            <a:off x="1676182" y="210901"/>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34804350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55560406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val="13731877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821792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400319213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a:t>
            </a:r>
            <a:r>
              <a:rPr lang="en-IN" sz="2000" b="1" i="1" dirty="0">
                <a:latin typeface="Segoe UI Light" panose="020B0502040204020203" pitchFamily="34" charset="0"/>
                <a:cs typeface="Segoe UI Light" panose="020B0502040204020203" pitchFamily="34" charset="0"/>
              </a:rPr>
              <a:t>HAVING</a:t>
            </a:r>
            <a:r>
              <a:rPr lang="en-IN" sz="2000" dirty="0">
                <a:latin typeface="Segoe UI Light" panose="020B0502040204020203" pitchFamily="34" charset="0"/>
                <a:cs typeface="Segoe UI Light" panose="020B0502040204020203" pitchFamily="34" charset="0"/>
              </a:rPr>
              <a:t> clause is often used with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to filter groups based on a specified condition. If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a:stretch>
            <a:fillRect/>
          </a:stretch>
        </p:blipFill>
        <p:spPr>
          <a:xfrm>
            <a:off x="1904752" y="3272917"/>
            <a:ext cx="8380909" cy="685994"/>
          </a:xfrm>
          <a:prstGeom prst="rect">
            <a:avLst/>
          </a:prstGeom>
        </p:spPr>
      </p:pic>
    </p:spTree>
    <p:extLst>
      <p:ext uri="{BB962C8B-B14F-4D97-AF65-F5344CB8AC3E}">
        <p14:creationId xmlns:p14="http://schemas.microsoft.com/office/powerpoint/2010/main" val="32724518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b="1"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b="1"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b="1"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b="1"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val="115008520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142520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b="1" i="1"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b="1" i="1"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b="1" i="1" dirty="0">
                <a:solidFill>
                  <a:srgbClr val="0070C0"/>
                </a:solidFill>
                <a:latin typeface="Arial" panose="020B0604020202020204" pitchFamily="34" charset="0"/>
                <a:cs typeface="Arial" panose="020B0604020202020204" pitchFamily="34" charset="0"/>
              </a:rPr>
              <a:t>SUM , MIN, MAX, AVG</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1189554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24188299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274852306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1731595" y="5483267"/>
            <a:ext cx="6779388" cy="875871"/>
          </a:xfrm>
          <a:prstGeom prst="rect">
            <a:avLst/>
          </a:prstGeom>
        </p:spPr>
      </p:pic>
    </p:spTree>
    <p:extLst>
      <p:ext uri="{BB962C8B-B14F-4D97-AF65-F5344CB8AC3E}">
        <p14:creationId xmlns:p14="http://schemas.microsoft.com/office/powerpoint/2010/main" val="203278187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1904752" y="3276600"/>
            <a:ext cx="1523802" cy="3048000"/>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p14="http://schemas.microsoft.com/office/powerpoint/2010/main" val="826246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3483694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59963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78474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6371989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86675371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400286125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371542444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8880294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0856568"/>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403008378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625000132"/>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885087" y="2"/>
            <a:ext cx="6282349"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523802" y="457200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2742843" y="5562600"/>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grpSp>
        <p:nvGrpSpPr>
          <p:cNvPr id="12" name="Group 11"/>
          <p:cNvGrpSpPr/>
          <p:nvPr/>
        </p:nvGrpSpPr>
        <p:grpSpPr>
          <a:xfrm>
            <a:off x="3250884" y="954929"/>
            <a:ext cx="8773676" cy="3698017"/>
            <a:chOff x="1575547" y="883879"/>
            <a:chExt cx="8773676" cy="3698017"/>
          </a:xfrm>
        </p:grpSpPr>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5547" y="1000496"/>
              <a:ext cx="4595850"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953117" y="883879"/>
              <a:ext cx="1752372"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5530137" y="3200193"/>
              <a:ext cx="4186018" cy="400110"/>
            </a:xfrm>
            <a:prstGeom prst="rect">
              <a:avLst/>
            </a:prstGeom>
          </p:spPr>
          <p:txBody>
            <a:bodyPr wrap="none">
              <a:spAutoFit/>
            </a:bodyPr>
            <a:lstStyle/>
            <a:p>
              <a:r>
                <a:rPr lang="en-IN" sz="2000" dirty="0"/>
                <a:t>learned about something or someone.</a:t>
              </a:r>
            </a:p>
          </p:txBody>
        </p:sp>
        <p:sp>
          <p:nvSpPr>
            <p:cNvPr id="7" name="Rectangle 6"/>
            <p:cNvSpPr/>
            <p:nvPr/>
          </p:nvSpPr>
          <p:spPr>
            <a:xfrm>
              <a:off x="5062811" y="2077173"/>
              <a:ext cx="5286412" cy="1015663"/>
            </a:xfrm>
            <a:prstGeom prst="rect">
              <a:avLst/>
            </a:prstGeom>
          </p:spPr>
          <p:txBody>
            <a:bodyPr wrap="square">
              <a:spAutoFit/>
            </a:bodyPr>
            <a:lstStyle/>
            <a:p>
              <a:r>
                <a:rPr lang="en-IN" sz="2000" dirty="0"/>
                <a:t>skills acquired through experience or education, </a:t>
              </a:r>
              <a:r>
                <a:rPr lang="en-US" sz="2000" dirty="0"/>
                <a:t>the theoretical or practical understanding of a subject.</a:t>
              </a:r>
              <a:endParaRPr lang="en-IN" sz="2000" dirty="0"/>
            </a:p>
          </p:txBody>
        </p:sp>
        <p:sp>
          <p:nvSpPr>
            <p:cNvPr id="10" name="Rectangle 9"/>
            <p:cNvSpPr/>
            <p:nvPr/>
          </p:nvSpPr>
          <p:spPr>
            <a:xfrm>
              <a:off x="4491307" y="1286248"/>
              <a:ext cx="5790446" cy="707886"/>
            </a:xfrm>
            <a:prstGeom prst="rect">
              <a:avLst/>
            </a:prstGeom>
          </p:spPr>
          <p:txBody>
            <a:bodyPr wrap="square">
              <a:spAutoFit/>
            </a:bodyPr>
            <a:lstStyle/>
            <a:p>
              <a:r>
                <a:rPr lang="en-IN" sz="2000" dirty="0"/>
                <a:t>the quality of having experience, knowledge, and good judgement; the quality of being wise.</a:t>
              </a:r>
            </a:p>
          </p:txBody>
        </p:sp>
      </p:grpSp>
      <p:sp>
        <p:nvSpPr>
          <p:cNvPr id="11" name="Rectangle 10"/>
          <p:cNvSpPr/>
          <p:nvPr/>
        </p:nvSpPr>
        <p:spPr>
          <a:xfrm>
            <a:off x="71438" y="2000240"/>
            <a:ext cx="4309256" cy="2308324"/>
          </a:xfrm>
          <a:prstGeom prst="rect">
            <a:avLst/>
          </a:prstGeom>
        </p:spPr>
        <p:txBody>
          <a:bodyPr wrap="square">
            <a:spAutoFit/>
          </a:bodyPr>
          <a:lstStyle/>
          <a:p>
            <a:r>
              <a:rPr lang="en-US" sz="2400" dirty="0"/>
              <a:t>Data is a mess and needs to be processed to make it meaningful. The DIKW hierarchy describes how data evolves into information, knowledge, and wisdom respectively.</a:t>
            </a:r>
          </a:p>
        </p:txBody>
      </p:sp>
    </p:spTree>
    <p:extLst>
      <p:ext uri="{BB962C8B-B14F-4D97-AF65-F5344CB8AC3E}">
        <p14:creationId xmlns:p14="http://schemas.microsoft.com/office/powerpoint/2010/main" val="9834964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D</a:t>
            </a:r>
            <a:r>
              <a:rPr lang="en-US" sz="2000" b="1" dirty="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a:latin typeface="Calibri" panose="020F0502020204030204" pitchFamily="34" charset="0"/>
                <a:ea typeface="Calibri" panose="020F0502020204030204" pitchFamily="34" charset="0"/>
                <a:cs typeface="Times New Roman" panose="02020603050405020304" pitchFamily="18" charset="0"/>
              </a:rPr>
              <a:t>, etc.</a:t>
            </a:r>
          </a:p>
        </p:txBody>
      </p:sp>
    </p:spTree>
    <p:extLst>
      <p:ext uri="{BB962C8B-B14F-4D97-AF65-F5344CB8AC3E}">
        <p14:creationId xmlns:p14="http://schemas.microsoft.com/office/powerpoint/2010/main" val="213758108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701659357"/>
      </p:ext>
    </p:extLst>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7647403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321693681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62458651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339801973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055927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7784877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66886227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118980210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06567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a:t> </a:t>
            </a:r>
            <a:r>
              <a:rPr lang="en-US" sz="2000" b="1" dirty="0"/>
              <a:t>structure</a:t>
            </a:r>
            <a:r>
              <a:rPr lang="en-US" sz="2000" dirty="0"/>
              <a:t>. A structure is a collection of </a:t>
            </a:r>
            <a:r>
              <a:rPr lang="en-US" sz="2000" b="1" dirty="0"/>
              <a:t>variables</a:t>
            </a:r>
            <a:r>
              <a:rPr lang="en-US" sz="2000" dirty="0"/>
              <a:t> under a single name. These </a:t>
            </a:r>
            <a:r>
              <a:rPr lang="en-US" sz="2000" b="1" dirty="0"/>
              <a:t>variables</a:t>
            </a:r>
            <a:r>
              <a:rPr lang="en-US" sz="2000" dirty="0"/>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a:latin typeface="Calibri" panose="020F0502020204030204" pitchFamily="34" charset="0"/>
                <a:ea typeface="Calibri" panose="020F0502020204030204" pitchFamily="34" charset="0"/>
                <a:cs typeface="Times New Roman" panose="02020603050405020304" pitchFamily="18" charset="0"/>
              </a:rPr>
              <a:t>s used to define rules to allow or restrict what values can be stored in columns.</a:t>
            </a:r>
          </a:p>
        </p:txBody>
      </p:sp>
    </p:spTree>
    <p:extLst>
      <p:ext uri="{BB962C8B-B14F-4D97-AF65-F5344CB8AC3E}">
        <p14:creationId xmlns:p14="http://schemas.microsoft.com/office/powerpoint/2010/main" val="70251330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47468090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79439524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173532869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9485133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426901781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416864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6649573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084050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val="2727936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p14="http://schemas.microsoft.com/office/powerpoint/2010/main" val="4253925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87076" y="29222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459071"/>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Tree>
    <p:extLst>
      <p:ext uri="{BB962C8B-B14F-4D97-AF65-F5344CB8AC3E}">
        <p14:creationId xmlns:p14="http://schemas.microsoft.com/office/powerpoint/2010/main" val="123587026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4022549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257939688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6002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534686" y="2586964"/>
            <a:ext cx="9131925" cy="1980000"/>
          </a:xfrm>
          <a:prstGeom prst="rect">
            <a:avLst/>
          </a:prstGeom>
        </p:spPr>
      </p:pic>
    </p:spTree>
    <p:extLst>
      <p:ext uri="{BB962C8B-B14F-4D97-AF65-F5344CB8AC3E}">
        <p14:creationId xmlns:p14="http://schemas.microsoft.com/office/powerpoint/2010/main" val="423362675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5240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077" y="1981200"/>
            <a:ext cx="8818260"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1559424" y="3071751"/>
            <a:ext cx="4561481" cy="3607801"/>
          </a:xfrm>
          <a:prstGeom prst="rect">
            <a:avLst/>
          </a:prstGeom>
        </p:spPr>
      </p:pic>
      <p:pic>
        <p:nvPicPr>
          <p:cNvPr id="2" name="Picture 1"/>
          <p:cNvPicPr>
            <a:picLocks noChangeAspect="1"/>
          </p:cNvPicPr>
          <p:nvPr/>
        </p:nvPicPr>
        <p:blipFill>
          <a:blip r:embed="rId3"/>
          <a:stretch>
            <a:fillRect/>
          </a:stretch>
        </p:blipFill>
        <p:spPr>
          <a:xfrm>
            <a:off x="6162124" y="3071751"/>
            <a:ext cx="4448692" cy="3607801"/>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802" y="2"/>
            <a:ext cx="3395674" cy="575075"/>
          </a:xfrm>
          <a:prstGeom prst="rect">
            <a:avLst/>
          </a:prstGeom>
        </p:spPr>
      </p:pic>
      <p:sp>
        <p:nvSpPr>
          <p:cNvPr id="8" name="Rectangle 7"/>
          <p:cNvSpPr/>
          <p:nvPr/>
        </p:nvSpPr>
        <p:spPr>
          <a:xfrm>
            <a:off x="1686077" y="838202"/>
            <a:ext cx="881826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1733459" y="1600200"/>
            <a:ext cx="6866961" cy="1825404"/>
          </a:xfrm>
          <a:prstGeom prst="rect">
            <a:avLst/>
          </a:prstGeom>
        </p:spPr>
      </p:pic>
      <p:sp>
        <p:nvSpPr>
          <p:cNvPr id="2" name="Rectangle 1"/>
          <p:cNvSpPr/>
          <p:nvPr/>
        </p:nvSpPr>
        <p:spPr>
          <a:xfrm>
            <a:off x="1733458" y="3593068"/>
            <a:ext cx="862839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1748301" y="4030331"/>
            <a:ext cx="3547639" cy="2827671"/>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1599992" y="621525"/>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599992" y="1905000"/>
            <a:ext cx="906662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86078" y="2655077"/>
            <a:ext cx="567174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2" name="Picture 1"/>
          <p:cNvPicPr>
            <a:picLocks noChangeAspect="1"/>
          </p:cNvPicPr>
          <p:nvPr/>
        </p:nvPicPr>
        <p:blipFill>
          <a:blip r:embed="rId2"/>
          <a:stretch>
            <a:fillRect/>
          </a:stretch>
        </p:blipFill>
        <p:spPr>
          <a:xfrm>
            <a:off x="1599992" y="3078524"/>
            <a:ext cx="3649131" cy="3703277"/>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1523802" y="3581400"/>
            <a:ext cx="9142810" cy="1981200"/>
          </a:xfrm>
          <a:prstGeom prst="rect">
            <a:avLst/>
          </a:prstGeom>
        </p:spPr>
      </p:pic>
    </p:spTree>
    <p:extLst>
      <p:ext uri="{BB962C8B-B14F-4D97-AF65-F5344CB8AC3E}">
        <p14:creationId xmlns:p14="http://schemas.microsoft.com/office/powerpoint/2010/main" val="316040139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1752372" y="2669113"/>
            <a:ext cx="876185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1752372" y="3200400"/>
            <a:ext cx="8685669" cy="3063222"/>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91425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505202"/>
            <a:ext cx="8838049"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6870584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sp>
        <p:nvSpPr>
          <p:cNvPr id="5" name="Rectangle 4"/>
          <p:cNvSpPr/>
          <p:nvPr/>
        </p:nvSpPr>
        <p:spPr>
          <a:xfrm>
            <a:off x="1599992" y="5334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3361680737"/>
              </p:ext>
            </p:extLst>
          </p:nvPr>
        </p:nvGraphicFramePr>
        <p:xfrm>
          <a:off x="1676182" y="1194970"/>
          <a:ext cx="8838049" cy="3545840"/>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1752372">
                  <a:extLst>
                    <a:ext uri="{9D8B030D-6E8A-4147-A177-3AD203B41FA5}">
                      <a16:colId xmlns:a16="http://schemas.microsoft.com/office/drawing/2014/main" val="20001"/>
                    </a:ext>
                  </a:extLst>
                </a:gridCol>
                <a:gridCol w="4190454">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marL="91428" marR="91428"/>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600" dirty="0">
                          <a:latin typeface="Arial" panose="020B0604020202020204" pitchFamily="34" charset="0"/>
                          <a:cs typeface="Arial" panose="020B0604020202020204" pitchFamily="34" charset="0"/>
                        </a:rPr>
                        <a:t>0-65535</a:t>
                      </a: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1599992" y="4724401"/>
            <a:ext cx="899043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1599992" y="5681166"/>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USING &amp; ON clause</a:t>
            </a:r>
            <a:endParaRPr lang="en-IN" sz="3200" b="1" i="1" dirty="0">
              <a:latin typeface="Arial" pitchFamily="34" charset="0"/>
              <a:cs typeface="Arial" pitchFamily="34" charset="0"/>
            </a:endParaRPr>
          </a:p>
        </p:txBody>
      </p:sp>
      <p:sp>
        <p:nvSpPr>
          <p:cNvPr id="5" name="Rectangle 4"/>
          <p:cNvSpPr/>
          <p:nvPr/>
        </p:nvSpPr>
        <p:spPr>
          <a:xfrm>
            <a:off x="1599992" y="3441700"/>
            <a:ext cx="899043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599992" y="825839"/>
            <a:ext cx="899043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2801943" y="4581876"/>
            <a:ext cx="7593985" cy="1590324"/>
            <a:chOff x="1278308" y="4581876"/>
            <a:chExt cx="7594974"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8878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1556456" y="5038727"/>
            <a:ext cx="9110157" cy="1819275"/>
          </a:xfrm>
          <a:prstGeom prst="rect">
            <a:avLst/>
          </a:prstGeom>
        </p:spPr>
      </p:pic>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599992" y="173082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599992" y="2438402"/>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523802" y="3142835"/>
            <a:ext cx="9142810" cy="2114967"/>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599992" y="17526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1599992" y="2514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1588832" y="3048000"/>
            <a:ext cx="8968936" cy="2133600"/>
          </a:xfrm>
          <a:prstGeom prst="rect">
            <a:avLst/>
          </a:prstGeom>
        </p:spPr>
      </p:pic>
      <p:pic>
        <p:nvPicPr>
          <p:cNvPr id="28" name="Picture 27"/>
          <p:cNvPicPr>
            <a:picLocks noChangeAspect="1"/>
          </p:cNvPicPr>
          <p:nvPr/>
        </p:nvPicPr>
        <p:blipFill>
          <a:blip r:embed="rId4"/>
          <a:stretch>
            <a:fillRect/>
          </a:stretch>
        </p:blipFill>
        <p:spPr>
          <a:xfrm>
            <a:off x="1599992" y="5162550"/>
            <a:ext cx="8998828" cy="1697034"/>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99992" y="10784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406924"/>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1599992" y="210173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599992" y="2543697"/>
            <a:ext cx="8990430"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3803" y="5830671"/>
            <a:ext cx="5387728"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599992" y="5068671"/>
            <a:ext cx="6095207" cy="646331"/>
          </a:xfrm>
          <a:prstGeom prst="rect">
            <a:avLst/>
          </a:prstGeom>
        </p:spPr>
        <p:txBody>
          <a:bodyPr wrap="square">
            <a:spAutoFit/>
          </a:bodyPr>
          <a:lstStyle/>
          <a:p>
            <a:r>
              <a:rPr lang="en-US" dirty="0">
                <a:solidFill>
                  <a:srgbClr val="C74C49"/>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C74C49"/>
                </a:solidFill>
                <a:latin typeface="Arial" pitchFamily="34" charset="0"/>
                <a:cs typeface="Arial" pitchFamily="34" charset="0"/>
              </a:rPr>
              <a:t>can be used with </a:t>
            </a:r>
            <a:r>
              <a:rPr lang="en-US" b="1" dirty="0">
                <a:solidFill>
                  <a:srgbClr val="C74C49"/>
                </a:solidFill>
                <a:latin typeface="Arial" pitchFamily="34" charset="0"/>
                <a:cs typeface="Arial" pitchFamily="34" charset="0"/>
              </a:rPr>
              <a:t>a LEFT OUTER join, </a:t>
            </a:r>
            <a:r>
              <a:rPr lang="en-US" dirty="0">
                <a:solidFill>
                  <a:srgbClr val="C74C49"/>
                </a:solidFill>
                <a:latin typeface="Arial" pitchFamily="34" charset="0"/>
                <a:cs typeface="Arial" pitchFamily="34" charset="0"/>
              </a:rPr>
              <a:t>or</a:t>
            </a:r>
            <a:r>
              <a:rPr lang="en-US" b="1" dirty="0">
                <a:solidFill>
                  <a:srgbClr val="C74C49"/>
                </a:solidFill>
                <a:latin typeface="Arial" pitchFamily="34" charset="0"/>
                <a:cs typeface="Arial" pitchFamily="34" charset="0"/>
              </a:rPr>
              <a:t> a RIGHT OUTER join</a:t>
            </a:r>
            <a:r>
              <a:rPr lang="en-US" dirty="0">
                <a:solidFill>
                  <a:srgbClr val="C74C49"/>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991" y="5540830"/>
            <a:ext cx="3539432" cy="936170"/>
          </a:xfrm>
          <a:prstGeom prst="rect">
            <a:avLst/>
          </a:prstGeom>
        </p:spPr>
      </p:pic>
      <p:sp>
        <p:nvSpPr>
          <p:cNvPr id="6" name="Rectangle 5"/>
          <p:cNvSpPr/>
          <p:nvPr/>
        </p:nvSpPr>
        <p:spPr>
          <a:xfrm>
            <a:off x="838091" y="28668"/>
            <a:ext cx="5311538" cy="1015663"/>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26019072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3070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1599992" y="2133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372" y="2971800"/>
            <a:ext cx="4353719"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326575859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1547301" y="3028516"/>
            <a:ext cx="9095812" cy="1695884"/>
          </a:xfrm>
          <a:prstGeom prst="rect">
            <a:avLst/>
          </a:prstGeom>
        </p:spPr>
      </p:pic>
      <p:sp>
        <p:nvSpPr>
          <p:cNvPr id="42" name="Rectangle 41"/>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599992" y="176153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p14="http://schemas.microsoft.com/office/powerpoint/2010/main" val="221099017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1599992" y="838202"/>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1827" y="3873696"/>
            <a:ext cx="8598596"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1"/>
          <p:cNvGrpSpPr/>
          <p:nvPr/>
        </p:nvGrpSpPr>
        <p:grpSpPr>
          <a:xfrm>
            <a:off x="1610876" y="1705733"/>
            <a:ext cx="8968662"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2964985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599992" y="2023646"/>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1599992" y="301424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599992" y="4812268"/>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599992" y="38216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177836123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1599992" y="2996045"/>
            <a:ext cx="9066620" cy="1714500"/>
          </a:xfrm>
          <a:prstGeom prst="rect">
            <a:avLst/>
          </a:prstGeom>
        </p:spPr>
      </p:pic>
      <p:sp>
        <p:nvSpPr>
          <p:cNvPr id="34" name="Rectangle 33"/>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599991" y="1923871"/>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p14="http://schemas.microsoft.com/office/powerpoint/2010/main" val="350618565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9" name="Rectangle 8"/>
          <p:cNvSpPr/>
          <p:nvPr/>
        </p:nvSpPr>
        <p:spPr>
          <a:xfrm>
            <a:off x="1599992" y="889619"/>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1572286" y="1822977"/>
            <a:ext cx="8990430" cy="2286000"/>
          </a:xfrm>
          <a:prstGeom prst="rect">
            <a:avLst/>
          </a:prstGeom>
        </p:spPr>
      </p:pic>
      <p:sp>
        <p:nvSpPr>
          <p:cNvPr id="17" name="Rectangle 16"/>
          <p:cNvSpPr/>
          <p:nvPr/>
        </p:nvSpPr>
        <p:spPr>
          <a:xfrm>
            <a:off x="1953731" y="2174175"/>
            <a:ext cx="8625807"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51534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403889875"/>
              </p:ext>
            </p:extLst>
          </p:nvPr>
        </p:nvGraphicFramePr>
        <p:xfrm>
          <a:off x="1676182" y="1676400"/>
          <a:ext cx="8838049" cy="3962400"/>
        </p:xfrm>
        <a:graphic>
          <a:graphicData uri="http://schemas.openxmlformats.org/drawingml/2006/table">
            <a:tbl>
              <a:tblPr firstRow="1" bandRow="1">
                <a:tableStyleId>{7E9639D4-E3E2-4D34-9284-5A2195B3D0D7}</a:tableStyleId>
              </a:tblPr>
              <a:tblGrid>
                <a:gridCol w="4495215">
                  <a:extLst>
                    <a:ext uri="{9D8B030D-6E8A-4147-A177-3AD203B41FA5}">
                      <a16:colId xmlns:a16="http://schemas.microsoft.com/office/drawing/2014/main" val="20000"/>
                    </a:ext>
                  </a:extLst>
                </a:gridCol>
                <a:gridCol w="1066661">
                  <a:extLst>
                    <a:ext uri="{9D8B030D-6E8A-4147-A177-3AD203B41FA5}">
                      <a16:colId xmlns:a16="http://schemas.microsoft.com/office/drawing/2014/main" val="20001"/>
                    </a:ext>
                  </a:extLst>
                </a:gridCol>
                <a:gridCol w="3276173">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 -128 to +127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-32,768 to +32,767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-8,388,608 to 8,388,607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-2,147,483,648 to +2,147,483,647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a:t>
                      </a:r>
                      <a:r>
                        <a:rPr lang="en-IN" sz="1600">
                          <a:solidFill>
                            <a:schemeClr val="tx1"/>
                          </a:solidFill>
                          <a:latin typeface="Arial" panose="020B0604020202020204" pitchFamily="34" charset="0"/>
                          <a:cs typeface="Arial" panose="020B0604020202020204" pitchFamily="34" charset="0"/>
                        </a:rPr>
                        <a:t>get converted in DECIMAL</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1676182" y="5786738"/>
            <a:ext cx="8838049"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036" y="107721"/>
            <a:ext cx="4019177" cy="400110"/>
          </a:xfrm>
          <a:prstGeom prst="rect">
            <a:avLst/>
          </a:prstGeom>
          <a:noFill/>
        </p:spPr>
        <p:txBody>
          <a:bodyPr wrap="none" rtlCol="0">
            <a:spAutoFit/>
          </a:bodyPr>
          <a:lstStyle/>
          <a:p>
            <a:r>
              <a:rPr lang="en-IN" sz="2000" dirty="0">
                <a:solidFill>
                  <a:srgbClr val="D9DD21"/>
                </a:solidFill>
              </a:rPr>
              <a:t>UNSIGNED prohibits negative values.</a:t>
            </a:r>
          </a:p>
        </p:txBody>
      </p:sp>
    </p:spTree>
    <p:extLst>
      <p:ext uri="{BB962C8B-B14F-4D97-AF65-F5344CB8AC3E}">
        <p14:creationId xmlns:p14="http://schemas.microsoft.com/office/powerpoint/2010/main" val="259249106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7" name="Rectangle 6"/>
          <p:cNvSpPr/>
          <p:nvPr/>
        </p:nvSpPr>
        <p:spPr>
          <a:xfrm>
            <a:off x="1599992" y="20574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1599992" y="30596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599992" y="48122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599991" y="3821668"/>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1418458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22472362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4650199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9042589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182" y="143470"/>
            <a:ext cx="8533289"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709825" y="1219200"/>
            <a:ext cx="8499646" cy="990600"/>
          </a:xfrm>
          <a:prstGeom prst="rect">
            <a:avLst/>
          </a:prstGeom>
        </p:spPr>
      </p:pic>
      <p:pic>
        <p:nvPicPr>
          <p:cNvPr id="8" name="Picture 7"/>
          <p:cNvPicPr>
            <a:picLocks noChangeAspect="1"/>
          </p:cNvPicPr>
          <p:nvPr/>
        </p:nvPicPr>
        <p:blipFill>
          <a:blip r:embed="rId3"/>
          <a:stretch>
            <a:fillRect/>
          </a:stretch>
        </p:blipFill>
        <p:spPr>
          <a:xfrm>
            <a:off x="2366689" y="3475177"/>
            <a:ext cx="7300203" cy="685799"/>
          </a:xfrm>
          <a:prstGeom prst="rect">
            <a:avLst/>
          </a:prstGeom>
        </p:spPr>
      </p:pic>
      <p:pic>
        <p:nvPicPr>
          <p:cNvPr id="10" name="Picture 9"/>
          <p:cNvPicPr>
            <a:picLocks noChangeAspect="1"/>
          </p:cNvPicPr>
          <p:nvPr/>
        </p:nvPicPr>
        <p:blipFill>
          <a:blip r:embed="rId4"/>
          <a:stretch>
            <a:fillRect/>
          </a:stretch>
        </p:blipFill>
        <p:spPr>
          <a:xfrm>
            <a:off x="2366689" y="4341600"/>
            <a:ext cx="7185916" cy="687600"/>
          </a:xfrm>
          <a:prstGeom prst="rect">
            <a:avLst/>
          </a:prstGeom>
        </p:spPr>
      </p:pic>
      <p:pic>
        <p:nvPicPr>
          <p:cNvPr id="11" name="Picture 10"/>
          <p:cNvPicPr>
            <a:picLocks noChangeAspect="1"/>
          </p:cNvPicPr>
          <p:nvPr/>
        </p:nvPicPr>
        <p:blipFill>
          <a:blip r:embed="rId5"/>
          <a:stretch>
            <a:fillRect/>
          </a:stretch>
        </p:blipFill>
        <p:spPr>
          <a:xfrm>
            <a:off x="2349869" y="5257800"/>
            <a:ext cx="7185916" cy="687600"/>
          </a:xfrm>
          <a:prstGeom prst="rect">
            <a:avLst/>
          </a:prstGeom>
        </p:spPr>
      </p:pic>
    </p:spTree>
    <p:extLst>
      <p:ext uri="{BB962C8B-B14F-4D97-AF65-F5344CB8AC3E}">
        <p14:creationId xmlns:p14="http://schemas.microsoft.com/office/powerpoint/2010/main" val="429217337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1599992" y="838202"/>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599992" y="3705763"/>
            <a:ext cx="899043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182" y="2136101"/>
            <a:ext cx="4571405"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3777" y="1985813"/>
            <a:ext cx="4266645"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147465826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8304720" y="3962400"/>
            <a:ext cx="1743482" cy="1065600"/>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a:stretch>
            <a:fillRect/>
          </a:stretch>
        </p:blipFill>
        <p:spPr>
          <a:xfrm>
            <a:off x="8228529" y="4495802"/>
            <a:ext cx="1980942" cy="1063977"/>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1599992" y="753310"/>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599992" y="2401671"/>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52400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8223" y="35078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8480" y="35078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150"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39624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045" y="350520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5" name="Rectangle 4"/>
          <p:cNvSpPr/>
          <p:nvPr/>
        </p:nvSpPr>
        <p:spPr>
          <a:xfrm>
            <a:off x="1599992" y="6858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599992" y="133487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nvGraphicFramePr>
        <p:xfrm>
          <a:off x="1578223" y="35840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658480" y="35840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125150" y="359964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5132" y="42854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883045" y="358140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599992" y="2057402"/>
            <a:ext cx="899043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4248" y="56570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872161" y="5334002"/>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3551414979"/>
              </p:ext>
            </p:extLst>
          </p:nvPr>
        </p:nvGraphicFramePr>
        <p:xfrm>
          <a:off x="1165984" y="178911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1813441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p14="http://schemas.microsoft.com/office/powerpoint/2010/main" val="360299871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53876"/>
            <a:ext cx="8838049" cy="1862048"/>
          </a:xfrm>
          <a:prstGeom prst="rect">
            <a:avLst/>
          </a:prstGeom>
          <a:solidFill>
            <a:schemeClr val="bg1"/>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182" y="3139956"/>
            <a:ext cx="8838049" cy="646331"/>
          </a:xfrm>
          <a:prstGeom prst="rect">
            <a:avLst/>
          </a:prstGeom>
          <a:solidFill>
            <a:schemeClr val="bg1"/>
          </a:solidFill>
        </p:spPr>
        <p:txBody>
          <a:bodyPr wrap="square">
            <a:spAutoFit/>
          </a:bodyPr>
          <a:lstStyle/>
          <a:p>
            <a:r>
              <a:rPr lang="en-IN" dirty="0">
                <a:latin typeface="Gill Sans MT (Body)"/>
              </a:rPr>
              <a:t>You may use comparison operators such as &lt;&gt;, &lt;, &gt;, &lt;=, and &gt;= with a </a:t>
            </a:r>
            <a:r>
              <a:rPr lang="en-IN" b="1" i="1" dirty="0">
                <a:latin typeface="Gill Sans MT (Body)"/>
              </a:rPr>
              <a:t>single</a:t>
            </a:r>
            <a:r>
              <a:rPr lang="en-IN" dirty="0">
                <a:latin typeface="Gill Sans MT (Body)"/>
              </a:rPr>
              <a:t> </a:t>
            </a:r>
            <a:r>
              <a:rPr lang="en-IN" b="1" i="1" dirty="0">
                <a:latin typeface="Gill Sans MT (Body)"/>
              </a:rPr>
              <a:t>row</a:t>
            </a:r>
            <a:r>
              <a:rPr lang="en-IN" dirty="0">
                <a:latin typeface="Gill Sans MT (Body)"/>
              </a:rPr>
              <a:t> </a:t>
            </a:r>
            <a:r>
              <a:rPr lang="en-IN" b="1" i="1" dirty="0">
                <a:latin typeface="Gill Sans MT (Body)"/>
              </a:rPr>
              <a:t>subquery</a:t>
            </a:r>
            <a:r>
              <a:rPr lang="en-IN" dirty="0">
                <a:latin typeface="Gill Sans MT (Body)"/>
              </a:rPr>
              <a:t>.</a:t>
            </a:r>
          </a:p>
        </p:txBody>
      </p:sp>
      <p:sp>
        <p:nvSpPr>
          <p:cNvPr id="6" name="Rectangle 5"/>
          <p:cNvSpPr/>
          <p:nvPr/>
        </p:nvSpPr>
        <p:spPr>
          <a:xfrm>
            <a:off x="1676182" y="3846595"/>
            <a:ext cx="8838049" cy="923330"/>
          </a:xfrm>
          <a:prstGeom prst="rect">
            <a:avLst/>
          </a:prstGeom>
          <a:solidFill>
            <a:schemeClr val="bg1"/>
          </a:solidFill>
        </p:spPr>
        <p:txBody>
          <a:bodyPr wrap="square">
            <a:spAutoFit/>
          </a:bodyPr>
          <a:lstStyle/>
          <a:p>
            <a:r>
              <a:rPr lang="en-IN" dirty="0">
                <a:latin typeface="Gill Sans MT (Body)"/>
              </a:rPr>
              <a:t>Multiple row subquery returns one or more rows to the outer SQL statement. You may use the IN, ANY, or ALL operator in outer query to handle a subquery that returns </a:t>
            </a:r>
            <a:r>
              <a:rPr lang="en-IN" b="1" i="1" dirty="0">
                <a:latin typeface="Gill Sans MT (Body)"/>
              </a:rPr>
              <a:t>multiple</a:t>
            </a:r>
            <a:r>
              <a:rPr lang="en-IN" dirty="0">
                <a:latin typeface="Gill Sans MT (Body)"/>
              </a:rPr>
              <a:t> </a:t>
            </a:r>
            <a:r>
              <a:rPr lang="en-IN" b="1" i="1" dirty="0">
                <a:latin typeface="Gill Sans MT (Body)"/>
              </a:rPr>
              <a:t>rows</a:t>
            </a:r>
            <a:r>
              <a:rPr lang="en-IN" dirty="0">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182" y="4848100"/>
            <a:ext cx="8838049" cy="1880316"/>
          </a:xfrm>
          <a:prstGeom prst="rect">
            <a:avLst/>
          </a:prstGeom>
        </p:spPr>
      </p:pic>
    </p:spTree>
    <p:extLst>
      <p:ext uri="{BB962C8B-B14F-4D97-AF65-F5344CB8AC3E}">
        <p14:creationId xmlns:p14="http://schemas.microsoft.com/office/powerpoint/2010/main" val="163960798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152400"/>
            <a:ext cx="8838049" cy="677108"/>
          </a:xfrm>
          <a:prstGeom prst="rect">
            <a:avLst/>
          </a:prstGeom>
          <a:solidFill>
            <a:schemeClr val="bg1"/>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182" y="4343400"/>
            <a:ext cx="8838049" cy="1880316"/>
          </a:xfrm>
          <a:prstGeom prst="rect">
            <a:avLst/>
          </a:prstGeom>
        </p:spPr>
      </p:pic>
      <p:sp>
        <p:nvSpPr>
          <p:cNvPr id="8" name="Rectangle 7"/>
          <p:cNvSpPr/>
          <p:nvPr/>
        </p:nvSpPr>
        <p:spPr>
          <a:xfrm>
            <a:off x="1676182" y="873825"/>
            <a:ext cx="5333306"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182" y="1371600"/>
            <a:ext cx="8838049" cy="677108"/>
          </a:xfrm>
          <a:prstGeom prst="rect">
            <a:avLst/>
          </a:prstGeom>
          <a:solidFill>
            <a:schemeClr val="bg1"/>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182" y="2121725"/>
            <a:ext cx="3428554"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3743714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747550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668946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182" y="1460959"/>
            <a:ext cx="8838049"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7951" y="4321314"/>
            <a:ext cx="8816281"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612558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10" name="Rectangle 9"/>
          <p:cNvSpPr/>
          <p:nvPr/>
        </p:nvSpPr>
        <p:spPr>
          <a:xfrm>
            <a:off x="1676183" y="9156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225" y="1422739"/>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INSERT INTO table_name [ (column1 [, column2 ]) ] SELECT [ *|column1 [, column2 ] FROM table1 [, table2 ] [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pic>
        <p:nvPicPr>
          <p:cNvPr id="3" name="Picture 2"/>
          <p:cNvPicPr>
            <a:picLocks noChangeAspect="1"/>
          </p:cNvPicPr>
          <p:nvPr/>
        </p:nvPicPr>
        <p:blipFill>
          <a:blip r:embed="rId3"/>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430422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sp>
        <p:nvSpPr>
          <p:cNvPr id="10" name="Rectangle 9"/>
          <p:cNvSpPr/>
          <p:nvPr/>
        </p:nvSpPr>
        <p:spPr>
          <a:xfrm>
            <a:off x="1676183" y="91440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226" y="1441849"/>
            <a:ext cx="8842006"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sp>
        <p:nvSpPr>
          <p:cNvPr id="10" name="Rectangle 9"/>
          <p:cNvSpPr/>
          <p:nvPr/>
        </p:nvSpPr>
        <p:spPr>
          <a:xfrm>
            <a:off x="1676183" y="873204"/>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225" y="1425714"/>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 (SELECT column_name FROM table_name) [ WHERE) ] </a:t>
            </a:r>
          </a:p>
        </p:txBody>
      </p:sp>
    </p:spTree>
    <p:extLst>
      <p:ext uri="{BB962C8B-B14F-4D97-AF65-F5344CB8AC3E}">
        <p14:creationId xmlns:p14="http://schemas.microsoft.com/office/powerpoint/2010/main" val="30870569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1225774" y="982216"/>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1225774" y="1722294"/>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sp>
        <p:nvSpPr>
          <p:cNvPr id="8" name="Rectangle 7">
            <a:extLst>
              <a:ext uri="{FF2B5EF4-FFF2-40B4-BE49-F238E27FC236}">
                <a16:creationId xmlns:a16="http://schemas.microsoft.com/office/drawing/2014/main" id="{391C9B24-6C27-4EB3-B71B-D18E5E3FE075}"/>
              </a:ext>
            </a:extLst>
          </p:cNvPr>
          <p:cNvSpPr/>
          <p:nvPr/>
        </p:nvSpPr>
        <p:spPr>
          <a:xfrm>
            <a:off x="1270670" y="2393367"/>
            <a:ext cx="8915400" cy="333988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rPr>
              <a:t>VARCHAR</a:t>
            </a:r>
            <a:r>
              <a:rPr lang="en-IN" dirty="0">
                <a:latin typeface="Liberation Mono"/>
                <a:cs typeface="Arial" panose="020B0604020202020204" pitchFamily="34" charset="0"/>
              </a:rPr>
              <a:t>(</a:t>
            </a:r>
            <a:r>
              <a:rPr lang="en-IN" dirty="0">
                <a:solidFill>
                  <a:srgbClr val="834689"/>
                </a:solidFill>
                <a:latin typeface="Liberation Mono"/>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completed </a:t>
            </a:r>
            <a:r>
              <a:rPr lang="en-IN" dirty="0">
                <a:solidFill>
                  <a:srgbClr val="834689"/>
                </a:solidFill>
                <a:latin typeface="Liberation Mono"/>
              </a:rPr>
              <a:t>BOOLEAN</a:t>
            </a:r>
            <a:r>
              <a:rPr lang="en-IN" dirty="0">
                <a:latin typeface="Liberation Mono"/>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pPr>
              <a:lnSpc>
                <a:spcPct val="150000"/>
              </a:lnSpc>
            </a:pPr>
            <a:r>
              <a:rPr lang="en-IN" sz="1600" dirty="0">
                <a:solidFill>
                  <a:srgbClr val="0077AA"/>
                </a:solidFill>
                <a:latin typeface="Arial" panose="020B0604020202020204" pitchFamily="34" charset="0"/>
              </a:rPr>
              <a:t>INSERT INTO </a:t>
            </a:r>
            <a:r>
              <a:rPr lang="en-IN" sz="1600" dirty="0">
                <a:latin typeface="Arial" panose="020B0604020202020204" pitchFamily="34" charset="0"/>
              </a:rPr>
              <a:t>tasks</a:t>
            </a:r>
            <a:r>
              <a:rPr lang="en-IN" sz="1600" dirty="0">
                <a:solidFill>
                  <a:srgbClr val="0077AA"/>
                </a:solidFill>
                <a:latin typeface="Arial" panose="020B0604020202020204" pitchFamily="34" charset="0"/>
              </a:rPr>
              <a:t> VALUE</a:t>
            </a:r>
            <a:r>
              <a:rPr lang="en-IN" sz="1600" dirty="0">
                <a:latin typeface="Arial" panose="020B0604020202020204" pitchFamily="34" charset="0"/>
              </a:rPr>
              <a:t>(default, 'Task1', 0);</a:t>
            </a:r>
          </a:p>
          <a:p>
            <a:pPr>
              <a:lnSpc>
                <a:spcPct val="150000"/>
              </a:lnSpc>
            </a:pPr>
            <a:r>
              <a:rPr lang="en-IN" sz="1600" dirty="0">
                <a:solidFill>
                  <a:srgbClr val="0077AA"/>
                </a:solidFill>
                <a:latin typeface="Arial" panose="020B0604020202020204" pitchFamily="34" charset="0"/>
              </a:rPr>
              <a:t>INSERT INTO </a:t>
            </a:r>
            <a:r>
              <a:rPr lang="en-IN" sz="1600" dirty="0">
                <a:latin typeface="Arial" panose="020B0604020202020204" pitchFamily="34" charset="0"/>
              </a:rPr>
              <a:t>tasks</a:t>
            </a:r>
            <a:r>
              <a:rPr lang="en-IN" sz="1600" dirty="0">
                <a:solidFill>
                  <a:srgbClr val="0077AA"/>
                </a:solidFill>
                <a:latin typeface="Arial" panose="020B0604020202020204" pitchFamily="34" charset="0"/>
              </a:rPr>
              <a:t> VALUE</a:t>
            </a:r>
            <a:r>
              <a:rPr lang="en-IN" sz="1600" dirty="0">
                <a:latin typeface="Arial" panose="020B0604020202020204" pitchFamily="34" charset="0"/>
              </a:rPr>
              <a:t>(default, 'Task2', 1);</a:t>
            </a:r>
          </a:p>
          <a:p>
            <a:pPr>
              <a:lnSpc>
                <a:spcPct val="150000"/>
              </a:lnSpc>
            </a:pPr>
            <a:r>
              <a:rPr lang="en-IN" sz="1600" dirty="0">
                <a:solidFill>
                  <a:srgbClr val="0077AA"/>
                </a:solidFill>
                <a:latin typeface="Arial" panose="020B0604020202020204" pitchFamily="34" charset="0"/>
              </a:rPr>
              <a:t>INSERT INTO </a:t>
            </a:r>
            <a:r>
              <a:rPr lang="en-IN" sz="1600" dirty="0">
                <a:latin typeface="Arial" panose="020B0604020202020204" pitchFamily="34" charset="0"/>
              </a:rPr>
              <a:t>tasks</a:t>
            </a:r>
            <a:r>
              <a:rPr lang="en-IN" sz="1600" dirty="0">
                <a:solidFill>
                  <a:srgbClr val="0077AA"/>
                </a:solidFill>
                <a:latin typeface="Arial" panose="020B0604020202020204" pitchFamily="34" charset="0"/>
              </a:rPr>
              <a:t> VALUE</a:t>
            </a:r>
            <a:r>
              <a:rPr lang="en-IN" sz="1600" dirty="0">
                <a:latin typeface="Arial" panose="020B0604020202020204" pitchFamily="34" charset="0"/>
              </a:rPr>
              <a:t>(default, 'Task3', False);</a:t>
            </a:r>
          </a:p>
          <a:p>
            <a:pPr>
              <a:lnSpc>
                <a:spcPct val="150000"/>
              </a:lnSpc>
            </a:pPr>
            <a:r>
              <a:rPr lang="en-IN" sz="1600" dirty="0">
                <a:solidFill>
                  <a:srgbClr val="0077AA"/>
                </a:solidFill>
                <a:latin typeface="Arial" panose="020B0604020202020204" pitchFamily="34" charset="0"/>
              </a:rPr>
              <a:t>INSERT INTO </a:t>
            </a:r>
            <a:r>
              <a:rPr lang="en-IN" sz="1600" dirty="0">
                <a:latin typeface="Arial" panose="020B0604020202020204" pitchFamily="34" charset="0"/>
              </a:rPr>
              <a:t>tasks</a:t>
            </a:r>
            <a:r>
              <a:rPr lang="en-IN" sz="1600" dirty="0">
                <a:solidFill>
                  <a:srgbClr val="0077AA"/>
                </a:solidFill>
                <a:latin typeface="Arial" panose="020B0604020202020204" pitchFamily="34" charset="0"/>
              </a:rPr>
              <a:t> VALUE</a:t>
            </a:r>
            <a:r>
              <a:rPr lang="en-IN" sz="1600" dirty="0">
                <a:latin typeface="Arial" panose="020B0604020202020204" pitchFamily="34" charset="0"/>
              </a:rPr>
              <a:t>(default, 'Task4', True);</a:t>
            </a:r>
          </a:p>
          <a:p>
            <a:pPr>
              <a:lnSpc>
                <a:spcPct val="150000"/>
              </a:lnSpc>
            </a:pPr>
            <a:r>
              <a:rPr lang="en-IN" sz="1600" dirty="0">
                <a:solidFill>
                  <a:srgbClr val="0077AA"/>
                </a:solidFill>
                <a:latin typeface="Arial" panose="020B0604020202020204" pitchFamily="34" charset="0"/>
              </a:rPr>
              <a:t>INSERT INTO </a:t>
            </a:r>
            <a:r>
              <a:rPr lang="en-IN" sz="1600" dirty="0">
                <a:latin typeface="Arial" panose="020B0604020202020204" pitchFamily="34" charset="0"/>
              </a:rPr>
              <a:t>tasks</a:t>
            </a:r>
            <a:r>
              <a:rPr lang="en-IN" sz="1600" dirty="0">
                <a:solidFill>
                  <a:srgbClr val="0077AA"/>
                </a:solidFill>
                <a:latin typeface="Arial" panose="020B0604020202020204" pitchFamily="34" charset="0"/>
              </a:rPr>
              <a:t> VALUE</a:t>
            </a:r>
            <a:r>
              <a:rPr lang="en-IN" sz="1600" dirty="0">
                <a:latin typeface="Arial" panose="020B0604020202020204" pitchFamily="34" charset="0"/>
              </a:rPr>
              <a:t>(default, 'Task5', null);</a:t>
            </a:r>
          </a:p>
          <a:p>
            <a:pPr>
              <a:lnSpc>
                <a:spcPct val="150000"/>
              </a:lnSpc>
            </a:pPr>
            <a:r>
              <a:rPr lang="en-IN" sz="1600" dirty="0">
                <a:solidFill>
                  <a:srgbClr val="0077AA"/>
                </a:solidFill>
                <a:latin typeface="Arial" panose="020B0604020202020204" pitchFamily="34" charset="0"/>
              </a:rPr>
              <a:t>INSERT INTO </a:t>
            </a:r>
            <a:r>
              <a:rPr lang="en-IN" sz="1600" dirty="0">
                <a:latin typeface="Arial" panose="020B0604020202020204" pitchFamily="34" charset="0"/>
              </a:rPr>
              <a:t>tasks</a:t>
            </a:r>
            <a:r>
              <a:rPr lang="en-IN" sz="1600" dirty="0">
                <a:solidFill>
                  <a:srgbClr val="0077AA"/>
                </a:solidFill>
                <a:latin typeface="Arial" panose="020B0604020202020204" pitchFamily="34" charset="0"/>
              </a:rPr>
              <a:t> VALUE</a:t>
            </a:r>
            <a:r>
              <a:rPr lang="en-IN" sz="1600" dirty="0">
                <a:latin typeface="Arial" panose="020B0604020202020204" pitchFamily="34" charset="0"/>
              </a:rPr>
              <a:t>(default, 'Task6', 1&gt;2);</a:t>
            </a:r>
          </a:p>
          <a:p>
            <a:pPr>
              <a:lnSpc>
                <a:spcPct val="150000"/>
              </a:lnSpc>
            </a:pPr>
            <a:r>
              <a:rPr lang="en-IN" sz="1600" dirty="0">
                <a:solidFill>
                  <a:srgbClr val="0077AA"/>
                </a:solidFill>
                <a:latin typeface="Arial" panose="020B0604020202020204" pitchFamily="34" charset="0"/>
              </a:rPr>
              <a:t>INSERT INTO </a:t>
            </a:r>
            <a:r>
              <a:rPr lang="en-IN" sz="1600" dirty="0">
                <a:latin typeface="Arial" panose="020B0604020202020204" pitchFamily="34" charset="0"/>
              </a:rPr>
              <a:t>tasks</a:t>
            </a:r>
            <a:r>
              <a:rPr lang="en-IN" sz="1600" dirty="0">
                <a:solidFill>
                  <a:srgbClr val="0077AA"/>
                </a:solidFill>
                <a:latin typeface="Arial" panose="020B0604020202020204" pitchFamily="34" charset="0"/>
              </a:rPr>
              <a:t> VALUE</a:t>
            </a:r>
            <a:r>
              <a:rPr lang="en-IN" sz="1600" dirty="0">
                <a:latin typeface="Arial" panose="020B0604020202020204" pitchFamily="34" charset="0"/>
              </a:rPr>
              <a:t>(default, 'Task7', 1&lt;2);</a:t>
            </a:r>
            <a:endParaRPr lang="en-IN" sz="16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CD69873-8B20-4B86-9E1B-6F68D1A068E7}"/>
              </a:ext>
            </a:extLst>
          </p:cNvPr>
          <p:cNvPicPr>
            <a:picLocks noChangeAspect="1"/>
          </p:cNvPicPr>
          <p:nvPr/>
        </p:nvPicPr>
        <p:blipFill>
          <a:blip r:embed="rId2"/>
          <a:stretch>
            <a:fillRect/>
          </a:stretch>
        </p:blipFill>
        <p:spPr>
          <a:xfrm>
            <a:off x="7141131" y="2996953"/>
            <a:ext cx="3000043" cy="2736303"/>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1599992" y="811486"/>
            <a:ext cx="8990430" cy="4832092"/>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orrelated Subqueries</a:t>
            </a:r>
          </a:p>
        </p:txBody>
      </p:sp>
    </p:spTree>
    <p:extLst>
      <p:ext uri="{BB962C8B-B14F-4D97-AF65-F5344CB8AC3E}">
        <p14:creationId xmlns:p14="http://schemas.microsoft.com/office/powerpoint/2010/main" val="171921708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7112471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1599992" y="838200"/>
            <a:ext cx="899043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599992" y="3352800"/>
            <a:ext cx="899043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2" name="Rectangle 1"/>
          <p:cNvSpPr/>
          <p:nvPr/>
        </p:nvSpPr>
        <p:spPr>
          <a:xfrm>
            <a:off x="1599992" y="762002"/>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1752372" y="2333592"/>
            <a:ext cx="5638066" cy="943008"/>
          </a:xfrm>
          <a:prstGeom prst="rect">
            <a:avLst/>
          </a:prstGeom>
        </p:spPr>
      </p:pic>
      <p:sp>
        <p:nvSpPr>
          <p:cNvPr id="7" name="Rectangle 6"/>
          <p:cNvSpPr/>
          <p:nvPr/>
        </p:nvSpPr>
        <p:spPr>
          <a:xfrm>
            <a:off x="1599992" y="3629563"/>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1752373" y="5241267"/>
            <a:ext cx="4419026" cy="854735"/>
          </a:xfrm>
          <a:prstGeom prst="rect">
            <a:avLst/>
          </a:prstGeom>
        </p:spPr>
      </p:pic>
    </p:spTree>
    <p:extLst>
      <p:ext uri="{BB962C8B-B14F-4D97-AF65-F5344CB8AC3E}">
        <p14:creationId xmlns:p14="http://schemas.microsoft.com/office/powerpoint/2010/main" val="211921311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2315102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1599992" y="685800"/>
            <a:ext cx="899043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599992" y="1981200"/>
            <a:ext cx="899043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843385344"/>
              </p:ext>
            </p:extLst>
          </p:nvPr>
        </p:nvGraphicFramePr>
        <p:xfrm>
          <a:off x="1676182" y="327660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704337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3" name="Rectangle 2"/>
          <p:cNvSpPr/>
          <p:nvPr/>
        </p:nvSpPr>
        <p:spPr>
          <a:xfrm>
            <a:off x="1523802" y="2895602"/>
            <a:ext cx="914281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676183" y="4284071"/>
            <a:ext cx="4132851" cy="1811931"/>
          </a:xfrm>
          <a:prstGeom prst="rect">
            <a:avLst/>
          </a:prstGeom>
        </p:spPr>
      </p:pic>
      <p:grpSp>
        <p:nvGrpSpPr>
          <p:cNvPr id="2" name="Group 15"/>
          <p:cNvGrpSpPr/>
          <p:nvPr/>
        </p:nvGrpSpPr>
        <p:grpSpPr>
          <a:xfrm>
            <a:off x="6933297" y="675937"/>
            <a:ext cx="1676182"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5" name="Group 14"/>
          <p:cNvGrpSpPr/>
          <p:nvPr/>
        </p:nvGrpSpPr>
        <p:grpSpPr>
          <a:xfrm>
            <a:off x="8838049" y="675937"/>
            <a:ext cx="1676182"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6" name="Group 16"/>
          <p:cNvGrpSpPr/>
          <p:nvPr/>
        </p:nvGrpSpPr>
        <p:grpSpPr>
          <a:xfrm>
            <a:off x="7790188" y="1716860"/>
            <a:ext cx="1828562"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600" y="732657"/>
            <a:ext cx="4561816"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222665330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175998958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1904752" y="5353110"/>
            <a:ext cx="2003483" cy="895290"/>
          </a:xfrm>
          <a:prstGeom prst="rect">
            <a:avLst/>
          </a:prstGeom>
        </p:spPr>
      </p:pic>
    </p:spTree>
    <p:extLst>
      <p:ext uri="{BB962C8B-B14F-4D97-AF65-F5344CB8AC3E}">
        <p14:creationId xmlns:p14="http://schemas.microsoft.com/office/powerpoint/2010/main" val="263321197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2233312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159229"/>
            <a:ext cx="5485686"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1676182" y="1245325"/>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201435218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04040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20170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43633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044107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4243483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2455600991"/>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66884335"/>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98069296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459004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2540625294"/>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
        <p:nvSpPr>
          <p:cNvPr id="5" name="Rectangle 4"/>
          <p:cNvSpPr/>
          <p:nvPr/>
        </p:nvSpPr>
        <p:spPr>
          <a:xfrm>
            <a:off x="7095338" y="5857892"/>
            <a:ext cx="5017527" cy="830997"/>
          </a:xfrm>
          <a:prstGeom prst="rect">
            <a:avLst/>
          </a:prstGeom>
        </p:spPr>
        <p:txBody>
          <a:bodyPr wrap="none">
            <a:spAutoFit/>
          </a:bodyPr>
          <a:lstStyle/>
          <a:p>
            <a:r>
              <a:rPr lang="en-US" sz="2400">
                <a:solidFill>
                  <a:srgbClr val="00B0F0"/>
                </a:solidFill>
              </a:rPr>
              <a:t>show </a:t>
            </a:r>
            <a:r>
              <a:rPr lang="en-US" sz="2400" dirty="0">
                <a:solidFill>
                  <a:srgbClr val="00B0F0"/>
                </a:solidFill>
              </a:rPr>
              <a:t>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129980497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7446517"/>
      </p:ext>
    </p:extLst>
  </p:cSld>
  <p:clrMapOvr>
    <a:masterClrMapping/>
  </p:clrMapOvr>
  <p:transition spd="slow"/>
</p:sld>
</file>

<file path=ppt/slides/slide2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80908234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300668964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1736169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2"/>
            <a:ext cx="8685669"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2372" y="2133602"/>
            <a:ext cx="8685669"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Relation and Relationship?</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3390459" y="3962402"/>
            <a:ext cx="5409496"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val="258212710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182" y="2695815"/>
            <a:ext cx="8838049"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1828562" y="762000"/>
          <a:ext cx="4266644" cy="1887294"/>
        </p:xfrm>
        <a:graphic>
          <a:graphicData uri="http://schemas.openxmlformats.org/drawingml/2006/table">
            <a:tbl>
              <a:tblPr firstRow="1" bandRow="1">
                <a:tableStyleId>{5940675A-B579-460E-94D1-54222C63F5DA}</a:tableStyleId>
              </a:tblPr>
              <a:tblGrid>
                <a:gridCol w="1371421">
                  <a:extLst>
                    <a:ext uri="{9D8B030D-6E8A-4147-A177-3AD203B41FA5}">
                      <a16:colId xmlns:a16="http://schemas.microsoft.com/office/drawing/2014/main" val="20000"/>
                    </a:ext>
                  </a:extLst>
                </a:gridCol>
                <a:gridCol w="2895223">
                  <a:extLst>
                    <a:ext uri="{9D8B030D-6E8A-4147-A177-3AD203B41FA5}">
                      <a16:colId xmlns:a16="http://schemas.microsoft.com/office/drawing/2014/main" val="20001"/>
                    </a:ext>
                  </a:extLst>
                </a:gridCol>
              </a:tblGrid>
              <a:tr h="403934">
                <a:tc>
                  <a:txBody>
                    <a:bodyPr/>
                    <a:lstStyle/>
                    <a:p>
                      <a:pPr algn="ctr"/>
                      <a:r>
                        <a:rPr lang="en-IN" dirty="0"/>
                        <a:t>ID</a:t>
                      </a:r>
                    </a:p>
                  </a:txBody>
                  <a:tcPr marL="91428" marR="91428">
                    <a:solidFill>
                      <a:srgbClr val="FFFF00"/>
                    </a:solidFill>
                  </a:tcPr>
                </a:tc>
                <a:tc>
                  <a:txBody>
                    <a:bodyPr/>
                    <a:lstStyle/>
                    <a:p>
                      <a:pPr algn="ctr"/>
                      <a:r>
                        <a:rPr lang="en-IN" dirty="0"/>
                        <a:t>firstName</a:t>
                      </a:r>
                    </a:p>
                  </a:txBody>
                  <a:tcPr marL="91428" marR="91428">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marL="91428" marR="91428"/>
                </a:tc>
                <a:tc>
                  <a:txBody>
                    <a:bodyPr/>
                    <a:lstStyle/>
                    <a:p>
                      <a:r>
                        <a:rPr lang="en-IN" dirty="0"/>
                        <a:t>Saleel Bagde</a:t>
                      </a:r>
                    </a:p>
                  </a:txBody>
                  <a:tcPr marL="91428" marR="91428"/>
                </a:tc>
                <a:extLst>
                  <a:ext uri="{0D108BD9-81ED-4DB2-BD59-A6C34878D82A}">
                    <a16:rowId xmlns:a16="http://schemas.microsoft.com/office/drawing/2014/main" val="10001"/>
                  </a:ext>
                </a:extLst>
              </a:tr>
              <a:tr h="370840">
                <a:tc>
                  <a:txBody>
                    <a:bodyPr/>
                    <a:lstStyle/>
                    <a:p>
                      <a:pPr algn="ctr"/>
                      <a:r>
                        <a:rPr lang="en-IN" dirty="0"/>
                        <a:t>2</a:t>
                      </a:r>
                    </a:p>
                  </a:txBody>
                  <a:tcPr marL="91428" marR="91428"/>
                </a:tc>
                <a:tc>
                  <a:txBody>
                    <a:bodyPr/>
                    <a:lstStyle/>
                    <a:p>
                      <a:r>
                        <a:rPr lang="en-IN" dirty="0"/>
                        <a:t>Sharmin</a:t>
                      </a:r>
                    </a:p>
                  </a:txBody>
                  <a:tcPr marL="91428" marR="91428"/>
                </a:tc>
                <a:extLst>
                  <a:ext uri="{0D108BD9-81ED-4DB2-BD59-A6C34878D82A}">
                    <a16:rowId xmlns:a16="http://schemas.microsoft.com/office/drawing/2014/main" val="10002"/>
                  </a:ext>
                </a:extLst>
              </a:tr>
              <a:tr h="370840">
                <a:tc>
                  <a:txBody>
                    <a:bodyPr/>
                    <a:lstStyle/>
                    <a:p>
                      <a:pPr algn="ctr"/>
                      <a:r>
                        <a:rPr lang="en-IN" dirty="0"/>
                        <a:t>3</a:t>
                      </a:r>
                    </a:p>
                  </a:txBody>
                  <a:tcPr marL="91428" marR="91428"/>
                </a:tc>
                <a:tc>
                  <a:txBody>
                    <a:bodyPr/>
                    <a:lstStyle/>
                    <a:p>
                      <a:r>
                        <a:rPr lang="en-IN" dirty="0"/>
                        <a:t>Vrushali</a:t>
                      </a:r>
                    </a:p>
                  </a:txBody>
                  <a:tcPr marL="91428" marR="91428"/>
                </a:tc>
                <a:extLst>
                  <a:ext uri="{0D108BD9-81ED-4DB2-BD59-A6C34878D82A}">
                    <a16:rowId xmlns:a16="http://schemas.microsoft.com/office/drawing/2014/main" val="10003"/>
                  </a:ext>
                </a:extLst>
              </a:tr>
              <a:tr h="370840">
                <a:tc>
                  <a:txBody>
                    <a:bodyPr/>
                    <a:lstStyle/>
                    <a:p>
                      <a:pPr algn="ctr"/>
                      <a:r>
                        <a:rPr lang="en-IN" dirty="0"/>
                        <a:t>4</a:t>
                      </a:r>
                    </a:p>
                  </a:txBody>
                  <a:tcPr marL="91428" marR="91428"/>
                </a:tc>
                <a:tc>
                  <a:txBody>
                    <a:bodyPr/>
                    <a:lstStyle/>
                    <a:p>
                      <a:r>
                        <a:rPr lang="en-IN" dirty="0"/>
                        <a:t>Ruhan</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spTree>
    <p:extLst>
      <p:ext uri="{BB962C8B-B14F-4D97-AF65-F5344CB8AC3E}">
        <p14:creationId xmlns:p14="http://schemas.microsoft.com/office/powerpoint/2010/main" val="355218579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1900670" y="2570650"/>
            <a:ext cx="1542849" cy="419100"/>
          </a:xfrm>
          <a:prstGeom prst="rect">
            <a:avLst/>
          </a:prstGeom>
        </p:spPr>
      </p:pic>
      <p:pic>
        <p:nvPicPr>
          <p:cNvPr id="10" name="Picture 9"/>
          <p:cNvPicPr>
            <a:picLocks noChangeAspect="1"/>
          </p:cNvPicPr>
          <p:nvPr/>
        </p:nvPicPr>
        <p:blipFill>
          <a:blip r:embed="rId3"/>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Anyone who wants to develop a good application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Any application has three major parts .</a:t>
            </a:r>
          </a:p>
          <a:p>
            <a:pPr marL="914400" lvl="1" indent="-457200">
              <a:buFont typeface="+mj-lt"/>
              <a:buAutoNum type="arabicPeriod"/>
            </a:pPr>
            <a:r>
              <a:rPr lang="en-US" sz="2000" dirty="0">
                <a:latin typeface="Arial" panose="020B0604020202020204" pitchFamily="34" charset="0"/>
                <a:cs typeface="Arial" pitchFamily="34" charset="0"/>
              </a:rPr>
              <a:t>UI</a:t>
            </a:r>
          </a:p>
          <a:p>
            <a:pPr marL="914400" lvl="1" indent="-457200">
              <a:buFont typeface="+mj-lt"/>
              <a:buAutoNum type="arabicPeriod"/>
            </a:pPr>
            <a:r>
              <a:rPr lang="en-US" sz="2000" dirty="0">
                <a:latin typeface="Arial" panose="020B0604020202020204" pitchFamily="34" charset="0"/>
                <a:cs typeface="Arial" pitchFamily="34" charset="0"/>
              </a:rPr>
              <a:t>Middle Layer</a:t>
            </a:r>
          </a:p>
          <a:p>
            <a:pPr marL="914400" lvl="1" indent="-457200">
              <a:buFont typeface="+mj-lt"/>
              <a:buAutoNum type="arabicPeriod"/>
            </a:pPr>
            <a:r>
              <a:rPr lang="en-US" sz="2000" b="1" dirty="0">
                <a:solidFill>
                  <a:srgbClr val="FF0000"/>
                </a:solidFill>
                <a:latin typeface="Arial" pitchFamily="34" charset="0"/>
                <a:cs typeface="Arial" pitchFamily="34" charset="0"/>
              </a:rPr>
              <a:t>Database</a:t>
            </a:r>
          </a:p>
          <a:p>
            <a:endParaRPr lang="en-US" sz="2000" b="1" dirty="0">
              <a:solidFill>
                <a:srgbClr val="FF0000"/>
              </a:solidFill>
              <a:latin typeface="Arial"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would say that for a programmer to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a:p>
            <a:endParaRPr lang="en-US" sz="2000" b="1" dirty="0">
              <a:solidFill>
                <a:srgbClr val="FF0000"/>
              </a:solidFill>
              <a:latin typeface="Arial" pitchFamily="34" charset="0"/>
              <a:cs typeface="Arial"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2" name="Rectangle 1"/>
          <p:cNvSpPr/>
          <p:nvPr/>
        </p:nvSpPr>
        <p:spPr>
          <a:xfrm>
            <a:off x="228570" y="5922232"/>
            <a:ext cx="6095207" cy="646331"/>
          </a:xfrm>
          <a:prstGeom prst="rect">
            <a:avLst/>
          </a:prstGeom>
        </p:spPr>
        <p:txBody>
          <a:bodyPr>
            <a:spAutoFit/>
          </a:bodyPr>
          <a:lstStyle/>
          <a:p>
            <a:r>
              <a:rPr lang="en-US" dirty="0">
                <a:solidFill>
                  <a:schemeClr val="bg1"/>
                </a:solidFill>
                <a:latin typeface="Arial" pitchFamily="34" charset="0"/>
                <a:cs typeface="Arial" pitchFamily="34" charset="0"/>
              </a:rPr>
              <a:t>What is required to learn so than you can develop an Application. </a:t>
            </a:r>
            <a:endParaRPr lang="en-US" dirty="0">
              <a:solidFill>
                <a:schemeClr val="bg1"/>
              </a:solidFill>
            </a:endParaRPr>
          </a:p>
        </p:txBody>
      </p:sp>
    </p:spTree>
    <p:extLst>
      <p:ext uri="{BB962C8B-B14F-4D97-AF65-F5344CB8AC3E}">
        <p14:creationId xmlns:p14="http://schemas.microsoft.com/office/powerpoint/2010/main" val="1253825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75402547"/>
              </p:ext>
            </p:extLst>
          </p:nvPr>
        </p:nvGraphicFramePr>
        <p:xfrm>
          <a:off x="255606" y="9906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3333938"/>
              </p:ext>
            </p:extLst>
          </p:nvPr>
        </p:nvGraphicFramePr>
        <p:xfrm>
          <a:off x="5942827" y="99060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867930676"/>
              </p:ext>
            </p:extLst>
          </p:nvPr>
        </p:nvGraphicFramePr>
        <p:xfrm>
          <a:off x="238784" y="4114802"/>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2859914041"/>
              </p:ext>
            </p:extLst>
          </p:nvPr>
        </p:nvGraphicFramePr>
        <p:xfrm>
          <a:off x="5942827" y="4114802"/>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1969438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2323687" y="1168675"/>
            <a:ext cx="7352453" cy="4622526"/>
          </a:xfrm>
          <a:prstGeom prst="rect">
            <a:avLst/>
          </a:prstGeom>
        </p:spPr>
      </p:pic>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val="64120605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spTree>
    <p:extLst>
      <p:ext uri="{BB962C8B-B14F-4D97-AF65-F5344CB8AC3E}">
        <p14:creationId xmlns:p14="http://schemas.microsoft.com/office/powerpoint/2010/main" val="151601765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43969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17982137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185033" y="929640"/>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nvGraphicFramePr>
        <p:xfrm>
          <a:off x="5833621" y="92964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nvGraphicFramePr>
        <p:xfrm>
          <a:off x="161905" y="35814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5582721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8589766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654248" y="2819400"/>
            <a:ext cx="8859983" cy="2840182"/>
          </a:xfrm>
          <a:prstGeom prst="rect">
            <a:avLst/>
          </a:prstGeom>
        </p:spPr>
      </p:pic>
    </p:spTree>
    <p:extLst>
      <p:ext uri="{BB962C8B-B14F-4D97-AF65-F5344CB8AC3E}">
        <p14:creationId xmlns:p14="http://schemas.microsoft.com/office/powerpoint/2010/main" val="94387749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341445827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67772779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71574129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2341422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253514742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162625767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299571803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8502765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562" y="3869486"/>
            <a:ext cx="8533289"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182" y="457200"/>
            <a:ext cx="8838049" cy="707886"/>
          </a:xfrm>
          <a:prstGeom prst="rect">
            <a:avLst/>
          </a:prstGeom>
          <a:solidFill>
            <a:schemeClr val="bg1"/>
          </a:solidFill>
        </p:spPr>
        <p:txBody>
          <a:bodyPr wrap="square">
            <a:spAutoFit/>
          </a:bodyPr>
          <a:lstStyle/>
          <a:p>
            <a:r>
              <a:rPr lang="en-IN" sz="2000" dirty="0"/>
              <a:t>If more than one of the Key values applies to a given column of a table, Key displays the one with the highest priority, in the order PRI, UNI, and MUL.</a:t>
            </a:r>
          </a:p>
        </p:txBody>
      </p:sp>
      <p:sp>
        <p:nvSpPr>
          <p:cNvPr id="6" name="Rectangle 5"/>
          <p:cNvSpPr/>
          <p:nvPr/>
        </p:nvSpPr>
        <p:spPr>
          <a:xfrm>
            <a:off x="4266644" y="1437923"/>
            <a:ext cx="6095207" cy="707886"/>
          </a:xfrm>
          <a:prstGeom prst="rect">
            <a:avLst/>
          </a:prstGeom>
          <a:solidFill>
            <a:schemeClr val="bg1"/>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
        <p:nvSpPr>
          <p:cNvPr id="7" name="Rectangle 6"/>
          <p:cNvSpPr/>
          <p:nvPr/>
        </p:nvSpPr>
        <p:spPr>
          <a:xfrm>
            <a:off x="4809322" y="3214686"/>
            <a:ext cx="2373278" cy="400110"/>
          </a:xfrm>
          <a:prstGeom prst="rect">
            <a:avLst/>
          </a:prstGeom>
        </p:spPr>
        <p:txBody>
          <a:bodyPr wrap="none">
            <a:spAutoFit/>
          </a:bodyPr>
          <a:lstStyle/>
          <a:p>
            <a:r>
              <a:rPr lang="en-US" sz="2000" dirty="0">
                <a:solidFill>
                  <a:srgbClr val="00B0F0"/>
                </a:solidFill>
              </a:rPr>
              <a:t>To limit or to restrict.</a:t>
            </a:r>
          </a:p>
        </p:txBody>
      </p:sp>
    </p:spTree>
    <p:extLst>
      <p:ext uri="{BB962C8B-B14F-4D97-AF65-F5344CB8AC3E}">
        <p14:creationId xmlns:p14="http://schemas.microsoft.com/office/powerpoint/2010/main" val="333049844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In relational database, is the process of organizing data to minimize redundancy. Normalization usually involves dividing a database into two or more tables and defining relationships between the tables.</a:t>
            </a:r>
          </a:p>
        </p:txBody>
      </p:sp>
    </p:spTree>
    <p:extLst>
      <p:ext uri="{BB962C8B-B14F-4D97-AF65-F5344CB8AC3E}">
        <p14:creationId xmlns:p14="http://schemas.microsoft.com/office/powerpoint/2010/main" val="9236627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964914"/>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Second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18948120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p14="http://schemas.microsoft.com/office/powerpoint/2010/main" val="3860626219"/>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spTree>
    <p:extLst>
      <p:ext uri="{BB962C8B-B14F-4D97-AF65-F5344CB8AC3E}">
        <p14:creationId xmlns:p14="http://schemas.microsoft.com/office/powerpoint/2010/main" val="3474098058"/>
      </p:ext>
    </p:extLst>
  </p:cSld>
  <p:clrMapOvr>
    <a:masterClrMapping/>
  </p:clrMapOvr>
  <p:transition spd="slow"/>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1985638699"/>
      </p:ext>
    </p:extLst>
  </p:cSld>
  <p:clrMapOvr>
    <a:masterClrMapping/>
  </p:clrMapOvr>
  <p:transition spd="slow"/>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2066063075"/>
      </p:ext>
    </p:extLst>
  </p:cSld>
  <p:clrMapOvr>
    <a:masterClrMapping/>
  </p:clrMapOvr>
  <p:transition spd="slow"/>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spTree>
    <p:extLst>
      <p:ext uri="{BB962C8B-B14F-4D97-AF65-F5344CB8AC3E}">
        <p14:creationId xmlns:p14="http://schemas.microsoft.com/office/powerpoint/2010/main" val="22575041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235549962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spTree>
    <p:extLst>
      <p:ext uri="{BB962C8B-B14F-4D97-AF65-F5344CB8AC3E}">
        <p14:creationId xmlns:p14="http://schemas.microsoft.com/office/powerpoint/2010/main" val="22964563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10009440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a:t>
            </a:r>
          </a:p>
        </p:txBody>
      </p:sp>
      <p:sp>
        <p:nvSpPr>
          <p:cNvPr id="5" name="Rectangle 4"/>
          <p:cNvSpPr/>
          <p:nvPr/>
        </p:nvSpPr>
        <p:spPr>
          <a:xfrm>
            <a:off x="1599992" y="838202"/>
            <a:ext cx="8990430" cy="2308324"/>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19434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139207388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3311331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Tree>
    <p:extLst>
      <p:ext uri="{BB962C8B-B14F-4D97-AF65-F5344CB8AC3E}">
        <p14:creationId xmlns:p14="http://schemas.microsoft.com/office/powerpoint/2010/main" val="392195458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278608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2653191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203174" y="869090"/>
            <a:ext cx="11784066" cy="1631216"/>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a:t>
            </a:r>
            <a:r>
              <a:rPr lang="en-US" sz="2000" dirty="0"/>
              <a:t>Suppose for a new admission, until and unless a student opts for a branch, data of the student cannot be inserted, or else we will have to set the branch information as </a:t>
            </a:r>
            <a:r>
              <a:rPr lang="en-US" sz="2000" b="1" dirty="0"/>
              <a:t>NULL</a:t>
            </a:r>
            <a:r>
              <a:rPr lang="en-US" sz="2000" dirty="0"/>
              <a:t>.</a:t>
            </a:r>
          </a:p>
          <a:p>
            <a:r>
              <a:rPr lang="en-US" sz="2000" dirty="0"/>
              <a:t>Also, if we have to insert data of 100 students of same branch, then the branch information will be repeated for all those 100 students.</a:t>
            </a:r>
          </a:p>
          <a:p>
            <a:r>
              <a:rPr lang="en-US" sz="2000" dirty="0"/>
              <a:t>These scenarios are nothing but </a:t>
            </a:r>
            <a:r>
              <a:rPr lang="en-US" sz="2000" b="1" dirty="0"/>
              <a:t>Insertion anomalies</a:t>
            </a:r>
            <a:r>
              <a:rPr lang="en-US" sz="2000" dirty="0"/>
              <a:t>.</a:t>
            </a:r>
          </a:p>
        </p:txBody>
      </p:sp>
      <p:sp>
        <p:nvSpPr>
          <p:cNvPr id="3" name="Rectangle 2"/>
          <p:cNvSpPr/>
          <p:nvPr/>
        </p:nvSpPr>
        <p:spPr>
          <a:xfrm>
            <a:off x="203174" y="3127717"/>
            <a:ext cx="11784066" cy="1015663"/>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a:t>
            </a:r>
            <a:r>
              <a:rPr lang="en-US" sz="2000" dirty="0"/>
              <a:t>What if Mr. X leaves the college? or is no longer the HOD of computer science department? In that case all the student records will have to be updated, and if by mistake we miss any record, it will lead to data inconsistency. This is </a:t>
            </a:r>
            <a:r>
              <a:rPr lang="en-US" sz="2000" b="1" dirty="0"/>
              <a:t>Updation anomaly</a:t>
            </a:r>
            <a:r>
              <a:rPr lang="en-US" sz="2000" dirty="0"/>
              <a:t>.</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03174" y="4770791"/>
            <a:ext cx="11784066" cy="1015663"/>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US" sz="2000" dirty="0"/>
              <a:t>In our </a:t>
            </a:r>
            <a:r>
              <a:rPr lang="en-US" sz="2000" b="1" dirty="0"/>
              <a:t>Student</a:t>
            </a:r>
            <a:r>
              <a:rPr lang="en-US" sz="2000" dirty="0"/>
              <a:t> table, two different informations are kept together, Student information and Branch information. Hence, at the end of the academic year, if student records are deleted, we will also lose the branch information. This is </a:t>
            </a:r>
            <a:r>
              <a:rPr lang="en-US" sz="2000" b="1" dirty="0"/>
              <a:t>Deletion anomaly.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685669" cy="1785104"/>
          </a:xfrm>
          <a:prstGeom prst="rect">
            <a:avLst/>
          </a:prstGeom>
        </p:spPr>
        <p:txBody>
          <a:bodyPr wrap="square">
            <a:spAutoFit/>
          </a:bodyPr>
          <a:lstStyle/>
          <a:p>
            <a:pPr algn="just"/>
            <a:r>
              <a:rPr lang="en-US" sz="2200" dirty="0">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val="25029548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val="286733200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679358" y="1001489"/>
            <a:ext cx="891106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599992" y="133290"/>
            <a:ext cx="6780917" cy="400110"/>
          </a:xfrm>
          <a:prstGeom prst="rect">
            <a:avLst/>
          </a:prstGeom>
        </p:spPr>
        <p:txBody>
          <a:bodyPr wrap="square">
            <a:spAutoFit/>
          </a:bodyPr>
          <a:lstStyle/>
          <a:p>
            <a:r>
              <a:rPr lang="en-US" sz="2000" dirty="0">
                <a:solidFill>
                  <a:schemeClr val="accent4">
                    <a:lumMod val="50000"/>
                  </a:schemeClr>
                </a:solidFill>
                <a:latin typeface="Gentium Basic"/>
              </a:rPr>
              <a:t>Employee (EmployeeID, FullName, SSN, DateOfBirth)</a:t>
            </a:r>
            <a:endParaRPr lang="en-US" dirty="0">
              <a:solidFill>
                <a:schemeClr val="accent4">
                  <a:lumMod val="50000"/>
                </a:schemeClr>
              </a:solidFill>
              <a:latin typeface="Gentium Basic"/>
            </a:endParaRPr>
          </a:p>
        </p:txBody>
      </p:sp>
    </p:spTree>
    <p:extLst>
      <p:ext uri="{BB962C8B-B14F-4D97-AF65-F5344CB8AC3E}">
        <p14:creationId xmlns:p14="http://schemas.microsoft.com/office/powerpoint/2010/main" val="2850906017"/>
      </p:ext>
    </p:extLst>
  </p:cSld>
  <p:clrMapOvr>
    <a:masterClrMapping/>
  </p:clrMapOvr>
  <p:transition spd="slow"/>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Open sans"/>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228570" y="3350895"/>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160338"/>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802720"/>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5034266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737356" y="2000240"/>
            <a:ext cx="10715700" cy="4337112"/>
            <a:chOff x="1676182" y="1845440"/>
            <a:chExt cx="8838049" cy="4337112"/>
          </a:xfrm>
        </p:grpSpPr>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grpSp>
      <p:sp>
        <p:nvSpPr>
          <p:cNvPr id="8" name="Rectangle 7"/>
          <p:cNvSpPr/>
          <p:nvPr/>
        </p:nvSpPr>
        <p:spPr>
          <a:xfrm>
            <a:off x="1237422" y="7940"/>
            <a:ext cx="5638066"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
        <p:nvSpPr>
          <p:cNvPr id="11" name="Rectangle 10"/>
          <p:cNvSpPr/>
          <p:nvPr/>
        </p:nvSpPr>
        <p:spPr>
          <a:xfrm>
            <a:off x="0" y="1000108"/>
            <a:ext cx="7023900" cy="738664"/>
          </a:xfrm>
          <a:prstGeom prst="rect">
            <a:avLst/>
          </a:prstGeom>
        </p:spPr>
        <p:txBody>
          <a:bodyPr wrap="square">
            <a:spAutoFit/>
          </a:bodyPr>
          <a:lstStyle/>
          <a:p>
            <a:r>
              <a:rPr lang="en-US" sz="2100" dirty="0">
                <a:solidFill>
                  <a:schemeClr val="accent6">
                    <a:lumMod val="50000"/>
                  </a:schemeClr>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1169752773"/>
      </p:ext>
    </p:extLst>
  </p:cSld>
  <p:clrMapOvr>
    <a:masterClrMapping/>
  </p:clrMapOvr>
  <p:transition spd="slow"/>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spTree>
    <p:extLst>
      <p:ext uri="{BB962C8B-B14F-4D97-AF65-F5344CB8AC3E}">
        <p14:creationId xmlns:p14="http://schemas.microsoft.com/office/powerpoint/2010/main" val="333302152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2123658"/>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662331" y="4572003"/>
            <a:ext cx="8851902" cy="76944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p:txBody>
      </p:sp>
    </p:spTree>
    <p:extLst>
      <p:ext uri="{BB962C8B-B14F-4D97-AF65-F5344CB8AC3E}">
        <p14:creationId xmlns:p14="http://schemas.microsoft.com/office/powerpoint/2010/main" val="1269394051"/>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chemeClr val="tx2">
                    <a:lumMod val="75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Variable DECLARE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sp>
        <p:nvSpPr>
          <p:cNvPr id="2" name="Rectangle 1"/>
          <p:cNvSpPr/>
          <p:nvPr/>
        </p:nvSpPr>
        <p:spPr>
          <a:xfrm>
            <a:off x="1676182"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182" y="757468"/>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182"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157"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190413"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182" y="5096472"/>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31717919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41142195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3"/>
            <a:ext cx="9447570" cy="32316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query data, sort data, and manipulate data in various ways. We </a:t>
            </a:r>
            <a:r>
              <a:rPr lang="en-US" sz="2000" b="1" dirty="0">
                <a:solidFill>
                  <a:srgbClr val="222222"/>
                </a:solidFill>
                <a:latin typeface="Arial" panose="020B0604020202020204" pitchFamily="34" charset="0"/>
                <a:cs typeface="Arial" panose="020B0604020202020204" pitchFamily="34" charset="0"/>
              </a:rPr>
              <a:t>need</a:t>
            </a:r>
            <a:r>
              <a:rPr lang="en-US" sz="2000" dirty="0">
                <a:solidFill>
                  <a:srgbClr val="222222"/>
                </a:solidFill>
                <a:latin typeface="Arial" panose="020B0604020202020204" pitchFamily="34" charset="0"/>
                <a:cs typeface="Arial" panose="020B0604020202020204" pitchFamily="34" charset="0"/>
              </a:rPr>
              <a:t> some way to collect, store, retrieve, sort, and manipulate the data of the world. </a:t>
            </a:r>
            <a:r>
              <a:rPr lang="en-US" sz="2000" dirty="0">
                <a:solidFill>
                  <a:srgbClr val="C41A1A"/>
                </a:solidFill>
                <a:latin typeface="Arial" panose="020B0604020202020204" pitchFamily="34" charset="0"/>
                <a:cs typeface="Arial" panose="020B0604020202020204" pitchFamily="34" charset="0"/>
              </a:rPr>
              <a:t>Databases</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C41A1A"/>
                </a:solidFill>
                <a:latin typeface="Arial" panose="020B0604020202020204" pitchFamily="34" charset="0"/>
                <a:cs typeface="Arial" panose="020B0604020202020204" pitchFamily="34" charset="0"/>
              </a:rPr>
              <a:t>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2413472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599992" y="1414047"/>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437615011"/>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599992" y="1414046"/>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702387324"/>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26791251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88584201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a:stretch>
            <a:fillRect/>
          </a:stretch>
        </p:blipFill>
        <p:spPr>
          <a:xfrm>
            <a:off x="3309124" y="1928802"/>
            <a:ext cx="5591002" cy="2540394"/>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spTree>
    <p:extLst>
      <p:ext uri="{BB962C8B-B14F-4D97-AF65-F5344CB8AC3E}">
        <p14:creationId xmlns:p14="http://schemas.microsoft.com/office/powerpoint/2010/main" val="417676628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val="417676628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val="20000"/>
                    </a:ext>
                  </a:extLst>
                </a:gridCol>
                <a:gridCol w="5866635">
                  <a:extLst>
                    <a:ext uri="{9D8B030D-6E8A-4147-A177-3AD203B41FA5}">
                      <a16:colId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endParaRPr lang="en-US" dirty="0"/>
                    </a:p>
                  </a:txBody>
                  <a:tcPr marL="91428" marR="91428"/>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8218368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33748092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640931" y="304803"/>
            <a:ext cx="8873302" cy="769441"/>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0929" y="3748951"/>
            <a:ext cx="8457099"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4240721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 system that is scalable can successfully grow larger using the same methods.), open-source, high-perform, document-oriented database.</a:t>
            </a:r>
          </a:p>
        </p:txBody>
      </p:sp>
      <p:pic>
        <p:nvPicPr>
          <p:cNvPr id="1026" name="Picture 2" descr="Image result for why nosq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a:srcRect/>
          <a:stretch>
            <a:fillRect/>
          </a:stretch>
        </p:blipFill>
        <p:spPr bwMode="auto">
          <a:xfrm>
            <a:off x="71437" y="85619"/>
            <a:ext cx="3452001" cy="2465715"/>
          </a:xfrm>
          <a:prstGeom prst="rect">
            <a:avLst/>
          </a:prstGeom>
          <a:noFill/>
        </p:spPr>
      </p:pic>
    </p:spTree>
    <p:extLst>
      <p:ext uri="{BB962C8B-B14F-4D97-AF65-F5344CB8AC3E}">
        <p14:creationId xmlns:p14="http://schemas.microsoft.com/office/powerpoint/2010/main" val="249995476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spTree>
    <p:extLst>
      <p:ext uri="{BB962C8B-B14F-4D97-AF65-F5344CB8AC3E}">
        <p14:creationId xmlns:p14="http://schemas.microsoft.com/office/powerpoint/2010/main" val="254671956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532453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but nevertheless it has some organizational properties like tags and other markers to separate semantic elements that makes it easier to analyze. XML 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The unstructured data is growing quicker than others, experts say that 80 percent of the data in an organization are unstructured.</a:t>
            </a:r>
            <a:r>
              <a:rPr lang="en-US" sz="2000" b="1" dirty="0"/>
              <a:t> </a:t>
            </a:r>
            <a:endParaRPr lang="en-US" sz="2000" dirty="0"/>
          </a:p>
        </p:txBody>
      </p:sp>
    </p:spTree>
    <p:extLst>
      <p:ext uri="{BB962C8B-B14F-4D97-AF65-F5344CB8AC3E}">
        <p14:creationId xmlns:p14="http://schemas.microsoft.com/office/powerpoint/2010/main" val="254671956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85890"/>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66140"/>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graphicFrame>
        <p:nvGraphicFramePr>
          <p:cNvPr id="8" name="Table 7"/>
          <p:cNvGraphicFramePr>
            <a:graphicFrameLocks noGrp="1"/>
          </p:cNvGraphicFramePr>
          <p:nvPr/>
        </p:nvGraphicFramePr>
        <p:xfrm>
          <a:off x="1904752" y="3381345"/>
          <a:ext cx="8380909" cy="2006600"/>
        </p:xfrm>
        <a:graphic>
          <a:graphicData uri="http://schemas.openxmlformats.org/drawingml/2006/table">
            <a:tbl>
              <a:tblPr>
                <a:tableStyleId>{5940675A-B579-460E-94D1-54222C63F5DA}</a:tableStyleId>
              </a:tblPr>
              <a:tblGrid>
                <a:gridCol w="259046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171450">
                <a:tc>
                  <a:txBody>
                    <a:bodyPr/>
                    <a:lstStyle/>
                    <a:p>
                      <a:pPr>
                        <a:spcAft>
                          <a:spcPts val="0"/>
                        </a:spcAft>
                      </a:pPr>
                      <a:r>
                        <a:rPr lang="en-US" sz="1800" dirty="0">
                          <a:effectLst/>
                        </a:rPr>
                        <a:t>RDBMS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tc>
                  <a:txBody>
                    <a:bodyPr/>
                    <a:lstStyle/>
                    <a:p>
                      <a:pPr>
                        <a:spcAft>
                          <a:spcPts val="0"/>
                        </a:spcAft>
                      </a:pPr>
                      <a:r>
                        <a:rPr lang="en-US" sz="1800" dirty="0">
                          <a:effectLst/>
                        </a:rPr>
                        <a:t>MongoDB</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extLst>
                  <a:ext uri="{0D108BD9-81ED-4DB2-BD59-A6C34878D82A}">
                    <a16:rowId xmlns:a16="http://schemas.microsoft.com/office/drawing/2014/main" val="10000"/>
                  </a:ext>
                </a:extLst>
              </a:tr>
              <a:tr h="171450">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val="10001"/>
                  </a:ext>
                </a:extLst>
              </a:tr>
              <a:tr h="180975">
                <a:tc>
                  <a:txBody>
                    <a:bodyPr/>
                    <a:lstStyle/>
                    <a:p>
                      <a:pPr>
                        <a:spcAft>
                          <a:spcPts val="0"/>
                        </a:spcAft>
                      </a:pPr>
                      <a:r>
                        <a:rPr lang="en-US" sz="1800" dirty="0">
                          <a:effectLst/>
                        </a:rPr>
                        <a:t>  tables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collections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val="10002"/>
                  </a:ext>
                </a:extLst>
              </a:tr>
              <a:tr h="180975">
                <a:tc>
                  <a:txBody>
                    <a:bodyPr/>
                    <a:lstStyle/>
                    <a:p>
                      <a:pPr>
                        <a:spcAft>
                          <a:spcPts val="0"/>
                        </a:spcAft>
                      </a:pPr>
                      <a:r>
                        <a:rPr lang="en-US" sz="1800" dirty="0">
                          <a:effectLst/>
                        </a:rPr>
                        <a:t>  rows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Documents  or BSON document</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val="10003"/>
                  </a:ext>
                </a:extLst>
              </a:tr>
              <a:tr h="180975">
                <a:tc>
                  <a:txBody>
                    <a:bodyPr/>
                    <a:lstStyle/>
                    <a:p>
                      <a:pPr>
                        <a:spcAft>
                          <a:spcPts val="0"/>
                        </a:spcAft>
                      </a:pPr>
                      <a:r>
                        <a:rPr lang="en-US" sz="1800" dirty="0">
                          <a:effectLst/>
                        </a:rPr>
                        <a:t>  column</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Field</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4824690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2970" y="2514600"/>
            <a:ext cx="6402658" cy="358140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2474136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299456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val="210115214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875422"/>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708592" y="2971802"/>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523702" y="3000372"/>
            <a:ext cx="4786346" cy="830997"/>
          </a:xfrm>
          <a:prstGeom prst="rect">
            <a:avLst/>
          </a:prstGeom>
        </p:spPr>
        <p:txBody>
          <a:bodyPr wrap="square">
            <a:spAutoFit/>
          </a:bodyPr>
          <a:lstStyle/>
          <a:p>
            <a:r>
              <a:rPr lang="en-US" sz="2400" dirty="0">
                <a:solidFill>
                  <a:schemeClr val="accent4">
                    <a:lumMod val="75000"/>
                  </a:schemeClr>
                </a:solidFill>
              </a:rPr>
              <a:t>The primary key _id 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spTree>
    <p:extLst>
      <p:ext uri="{BB962C8B-B14F-4D97-AF65-F5344CB8AC3E}">
        <p14:creationId xmlns:p14="http://schemas.microsoft.com/office/powerpoint/2010/main" val="303306931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val="15585544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3302451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val="290868598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val="201017395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42805682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val="405836828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val="77474054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val="67082556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val="353020918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val="170283377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val="13935945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sp>
        <p:nvSpPr>
          <p:cNvPr id="5" name="Rectangle 4"/>
          <p:cNvSpPr/>
          <p:nvPr/>
        </p:nvSpPr>
        <p:spPr>
          <a:xfrm>
            <a:off x="1599992" y="8382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84228911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val="332268466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a:t>
            </a: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139577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val="180526351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val="3564892006"/>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val="413384033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val="141830068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val="151689127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val="103822981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val="108703199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val="5589145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182"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val="70769417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320236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val="333140990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val="212100770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val="115678291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687052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val="259855075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val="406474720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spTree>
    <p:extLst>
      <p:ext uri="{BB962C8B-B14F-4D97-AF65-F5344CB8AC3E}">
        <p14:creationId xmlns:p14="http://schemas.microsoft.com/office/powerpoint/2010/main" val="258154109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val="20751216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599992" y="1295401"/>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71520263"/>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val="269120438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val="192811520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val="278542626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val="223313948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val="220795714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val="22477742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val="244571524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val="294679307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val="181057307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29834256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599992" y="1258672"/>
            <a:ext cx="899043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23706001"/>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74441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val="158967273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val="270258136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val="181895327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sp>
        <p:nvSpPr>
          <p:cNvPr id="3" name="Rectangle 2"/>
          <p:cNvSpPr/>
          <p:nvPr/>
        </p:nvSpPr>
        <p:spPr>
          <a:xfrm>
            <a:off x="1672970" y="3839204"/>
            <a:ext cx="884447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 in x) {</a:t>
            </a:r>
          </a:p>
          <a:p>
            <a:r>
              <a:rPr lang="en-US" sz="2200" dirty="0">
                <a:solidFill>
                  <a:srgbClr val="B22251"/>
                </a:solidFill>
                <a:latin typeface="Calibri" panose="020F0502020204030204" pitchFamily="34" charset="0"/>
                <a:cs typeface="Calibri" panose="020F0502020204030204" pitchFamily="34" charset="0"/>
              </a:rPr>
              <a:t>    print(</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a:t>
            </a:r>
          </a:p>
          <a:p>
            <a:r>
              <a:rPr lang="en-US" sz="2200" dirty="0">
                <a:solidFill>
                  <a:srgbClr val="B2225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92715671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val="232655959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1219136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val="85010959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val="301455938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val="3210529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480" y="76203"/>
            <a:ext cx="8868752"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480" y="5105401"/>
            <a:ext cx="8868752"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731" y="3949314"/>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val="223300424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val="387050497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37768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val="300482168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val="91304135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val="392685307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val="353319565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val="2544217043"/>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330026963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676182" y="740927"/>
            <a:ext cx="8838049" cy="3754874"/>
          </a:xfrm>
          <a:prstGeom prst="rect">
            <a:avLst/>
          </a:prstGeom>
          <a:solidFill>
            <a:schemeClr val="bg1"/>
          </a:solidFill>
        </p:spPr>
        <p:txBody>
          <a:bodyPr wrap="square">
            <a:spAutoFit/>
          </a:bodyPr>
          <a:lstStyle/>
          <a:p>
            <a:r>
              <a:rPr lang="en-IN" sz="20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1666050" y="5429264"/>
            <a:ext cx="8643998" cy="646331"/>
          </a:xfrm>
          <a:prstGeom prst="rect">
            <a:avLst/>
          </a:prstGeom>
        </p:spPr>
        <p:txBody>
          <a:bodyPr wrap="square">
            <a:spAutoFit/>
          </a:bodyPr>
          <a:lstStyle/>
          <a:p>
            <a:r>
              <a:rPr lang="en-US" dirty="0">
                <a:solidFill>
                  <a:srgbClr val="002060"/>
                </a:solidFill>
              </a:rPr>
              <a:t>Note: Parent and child tables must use the same storage engine, and they cannot be defined as temporary tables.</a:t>
            </a:r>
          </a:p>
        </p:txBody>
      </p:sp>
    </p:spTree>
    <p:extLst>
      <p:ext uri="{BB962C8B-B14F-4D97-AF65-F5344CB8AC3E}">
        <p14:creationId xmlns:p14="http://schemas.microsoft.com/office/powerpoint/2010/main" val="221651253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3062332289"/>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1148970890"/>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val="224772180"/>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366570738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a:stretch>
              <a:fillRect/>
            </a:stretch>
          </p:blipFill>
          <p:spPr>
            <a:xfrm>
              <a:off x="6026651" y="3225641"/>
              <a:ext cx="704850" cy="361950"/>
            </a:xfrm>
            <a:prstGeom prst="rect">
              <a:avLst/>
            </a:prstGeom>
          </p:spPr>
        </p:pic>
        <p:pic>
          <p:nvPicPr>
            <p:cNvPr id="21" name="Picture 20"/>
            <p:cNvPicPr>
              <a:picLocks noChangeAspect="1"/>
            </p:cNvPicPr>
            <p:nvPr/>
          </p:nvPicPr>
          <p:blipFill>
            <a:blip r:embed="rId5"/>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val="209559969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a:stretch>
              <a:fillRect/>
            </a:stretch>
          </p:blipFill>
          <p:spPr>
            <a:xfrm>
              <a:off x="6534150" y="3258071"/>
              <a:ext cx="704850" cy="361950"/>
            </a:xfrm>
            <a:prstGeom prst="rect">
              <a:avLst/>
            </a:prstGeom>
          </p:spPr>
        </p:pic>
        <p:pic>
          <p:nvPicPr>
            <p:cNvPr id="17" name="Picture 16"/>
            <p:cNvPicPr>
              <a:picLocks noChangeAspect="1"/>
            </p:cNvPicPr>
            <p:nvPr/>
          </p:nvPicPr>
          <p:blipFill>
            <a:blip r:embed="rId5"/>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val="3751367145"/>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617213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1371602"/>
            <a:ext cx="9142810"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 and better updates.</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104129222"/>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val="3620657471"/>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val="2641911446"/>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val="683866966"/>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val="408252649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val="82054156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val="60050104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47259679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6597284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599992" y="2055676"/>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372" y="4675070"/>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7" name="Rectangle 6"/>
          <p:cNvSpPr/>
          <p:nvPr/>
        </p:nvSpPr>
        <p:spPr>
          <a:xfrm>
            <a:off x="1666050" y="3714752"/>
            <a:ext cx="8858312" cy="646331"/>
          </a:xfrm>
          <a:prstGeom prst="rect">
            <a:avLst/>
          </a:prstGeom>
        </p:spPr>
        <p:txBody>
          <a:bodyPr wrap="square">
            <a:spAutoFit/>
          </a:bodyPr>
          <a:lstStyle/>
          <a:p>
            <a:r>
              <a:rPr lang="en-US" dirty="0">
                <a:solidFill>
                  <a:srgbClr val="002060"/>
                </a:solidFill>
              </a:rPr>
              <a:t>If the CONSTRAINT symbol clause is not defined, or a symbol is not included then.</a:t>
            </a:r>
          </a:p>
          <a:p>
            <a:r>
              <a:rPr lang="en-US" dirty="0">
                <a:solidFill>
                  <a:srgbClr val="002060"/>
                </a:solidFill>
              </a:rPr>
              <a:t>For InnoDB tables, a constraint name is generated automatically.</a:t>
            </a:r>
          </a:p>
        </p:txBody>
      </p:sp>
    </p:spTree>
    <p:extLst>
      <p:ext uri="{BB962C8B-B14F-4D97-AF65-F5344CB8AC3E}">
        <p14:creationId xmlns:p14="http://schemas.microsoft.com/office/powerpoint/2010/main" val="159129970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6667537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val="317006122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val="116961392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val="363033860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val="214178693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val="265053189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val="104855208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val="359802899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1813570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val="18864430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372" y="1828803"/>
            <a:ext cx="8533289"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562" y="3143071"/>
            <a:ext cx="8703480" cy="923330"/>
          </a:xfrm>
          <a:prstGeom prst="rect">
            <a:avLst/>
          </a:prstGeom>
          <a:solidFill>
            <a:schemeClr val="bg1"/>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1397" y="1516561"/>
            <a:ext cx="4114264"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val="25900023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val="141668191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val="23898695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val="4086723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val="172229289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val="143440165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451736" y="4495800"/>
            <a:ext cx="9858444" cy="369332"/>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ALTER table E drop foreign key </a:t>
            </a:r>
            <a:r>
              <a:rPr lang="en-IN" b="1" dirty="0">
                <a:solidFill>
                  <a:srgbClr val="C00000"/>
                </a:solidFill>
                <a:latin typeface="Arial" panose="020B0604020202020204" pitchFamily="34" charset="0"/>
                <a:cs typeface="Arial" panose="020B0604020202020204" pitchFamily="34" charset="0"/>
              </a:rPr>
              <a:t>e_ibfk_1</a:t>
            </a:r>
            <a:r>
              <a:rPr lang="en-IN" b="1" dirty="0">
                <a:latin typeface="Arial" panose="020B0604020202020204" pitchFamily="34" charset="0"/>
                <a:cs typeface="Arial" panose="020B0604020202020204" pitchFamily="34" charset="0"/>
              </a:rPr>
              <a:t>;          </a:t>
            </a:r>
            <a:r>
              <a:rPr lang="en-IN" b="1" dirty="0">
                <a:solidFill>
                  <a:srgbClr val="00B050"/>
                </a:solidFill>
                <a:latin typeface="Arial" panose="020B0604020202020204" pitchFamily="34" charset="0"/>
                <a:cs typeface="Arial" panose="020B0604020202020204" pitchFamily="34" charset="0"/>
              </a:rPr>
              <a:t> // e_ibfk_1 is the default constraint name</a:t>
            </a:r>
          </a:p>
        </p:txBody>
      </p:sp>
      <p:sp>
        <p:nvSpPr>
          <p:cNvPr id="7" name="Rectangle 6"/>
          <p:cNvSpPr/>
          <p:nvPr/>
        </p:nvSpPr>
        <p:spPr>
          <a:xfrm>
            <a:off x="1599992" y="2971803"/>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599991" y="685802"/>
            <a:ext cx="891424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646" y="5257803"/>
            <a:ext cx="891424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6737182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val="43659615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val="55811377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84213923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val="7507055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592804347"/>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val="99524175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286525716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2499855276"/>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40224507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380430" y="4000504"/>
            <a:ext cx="7572428" cy="707886"/>
          </a:xfrm>
          <a:prstGeom prst="rect">
            <a:avLst/>
          </a:prstGeom>
        </p:spPr>
        <p:txBody>
          <a:bodyPr wrap="square">
            <a:spAutoFit/>
          </a:bodyPr>
          <a:lstStyle/>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1327898604"/>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"vrushali",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1379503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599992" y="4572001"/>
            <a:ext cx="8990430" cy="2209801"/>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val="194067496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95544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spTree>
    <p:extLst>
      <p:ext uri="{BB962C8B-B14F-4D97-AF65-F5344CB8AC3E}">
        <p14:creationId xmlns:p14="http://schemas.microsoft.com/office/powerpoint/2010/main" val="408201484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val="696311591"/>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271178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341748817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282580676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7322521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6" name="Rectangle 5"/>
          <p:cNvSpPr/>
          <p:nvPr/>
        </p:nvSpPr>
        <p:spPr>
          <a:xfrm>
            <a:off x="1456530" y="1033878"/>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456530" y="1624414"/>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constraint chk_age 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1594612" y="3124612"/>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1666050" y="4071942"/>
            <a:ext cx="8501122" cy="1200329"/>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Tree>
    <p:extLst>
      <p:ext uri="{BB962C8B-B14F-4D97-AF65-F5344CB8AC3E}">
        <p14:creationId xmlns:p14="http://schemas.microsoft.com/office/powerpoint/2010/main" val="147098895"/>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20625198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2795405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325905124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471496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63246979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59780299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29024891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516704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val="365464070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spTree>
    <p:extLst>
      <p:ext uri="{BB962C8B-B14F-4D97-AF65-F5344CB8AC3E}">
        <p14:creationId xmlns:p14="http://schemas.microsoft.com/office/powerpoint/2010/main" val="38606297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1523174" y="1142984"/>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147098895"/>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357166"/>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1928802"/>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643314"/>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a:srcRect/>
          <a:stretch>
            <a:fillRect/>
          </a:stretch>
        </p:blipFill>
        <p:spPr bwMode="auto">
          <a:xfrm>
            <a:off x="3309124" y="1643050"/>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a:srcRect/>
          <a:stretch>
            <a:fillRect/>
          </a:stretch>
        </p:blipFill>
        <p:spPr bwMode="auto">
          <a:xfrm>
            <a:off x="451604" y="5500702"/>
            <a:ext cx="7572428" cy="1057276"/>
          </a:xfrm>
          <a:prstGeom prst="rect">
            <a:avLst/>
          </a:prstGeom>
          <a:noFill/>
        </p:spPr>
      </p:pic>
    </p:spTree>
    <p:extLst>
      <p:ext uri="{BB962C8B-B14F-4D97-AF65-F5344CB8AC3E}">
        <p14:creationId xmlns:p14="http://schemas.microsoft.com/office/powerpoint/2010/main" val="386062971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357166"/>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spTree>
    <p:extLst>
      <p:ext uri="{BB962C8B-B14F-4D97-AF65-F5344CB8AC3E}">
        <p14:creationId xmlns:p14="http://schemas.microsoft.com/office/powerpoint/2010/main" val="114813032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spTree>
    <p:extLst>
      <p:ext uri="{BB962C8B-B14F-4D97-AF65-F5344CB8AC3E}">
        <p14:creationId xmlns:p14="http://schemas.microsoft.com/office/powerpoint/2010/main" val="38383882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nvGraphicFramePr>
        <p:xfrm>
          <a:off x="304761" y="106680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nvGraphicFramePr>
        <p:xfrm>
          <a:off x="6100313" y="1099158"/>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nvGraphicFramePr>
        <p:xfrm>
          <a:off x="248679" y="3505201"/>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nvGraphicFramePr>
        <p:xfrm>
          <a:off x="6068581" y="3527663"/>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566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nvGraphicFramePr>
        <p:xfrm>
          <a:off x="238784" y="814864"/>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nvGraphicFramePr>
        <p:xfrm>
          <a:off x="238784" y="2590800"/>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nvGraphicFramePr>
        <p:xfrm>
          <a:off x="230868" y="4395978"/>
          <a:ext cx="11730975" cy="230962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49731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486484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nvGraphicFramePr>
        <p:xfrm>
          <a:off x="238784" y="814864"/>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449690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spTree>
    <p:extLst>
      <p:ext uri="{BB962C8B-B14F-4D97-AF65-F5344CB8AC3E}">
        <p14:creationId xmlns:p14="http://schemas.microsoft.com/office/powerpoint/2010/main" val="4629038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445035100"/>
              </p:ext>
            </p:extLst>
          </p:nvPr>
        </p:nvGraphicFramePr>
        <p:xfrm>
          <a:off x="228571" y="927854"/>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97349103"/>
              </p:ext>
            </p:extLst>
          </p:nvPr>
        </p:nvGraphicFramePr>
        <p:xfrm>
          <a:off x="5942827" y="927854"/>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438534036"/>
              </p:ext>
            </p:extLst>
          </p:nvPr>
        </p:nvGraphicFramePr>
        <p:xfrm>
          <a:off x="228570" y="2985254"/>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3029892363"/>
              </p:ext>
            </p:extLst>
          </p:nvPr>
        </p:nvGraphicFramePr>
        <p:xfrm>
          <a:off x="228570" y="4770120"/>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0818488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841434829"/>
              </p:ext>
            </p:extLst>
          </p:nvPr>
        </p:nvGraphicFramePr>
        <p:xfrm>
          <a:off x="228570" y="1131332"/>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383230086"/>
              </p:ext>
            </p:extLst>
          </p:nvPr>
        </p:nvGraphicFramePr>
        <p:xfrm>
          <a:off x="228571" y="406908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6900793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968003482"/>
              </p:ext>
            </p:extLst>
          </p:nvPr>
        </p:nvGraphicFramePr>
        <p:xfrm>
          <a:off x="228570" y="1325880"/>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5924322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101587" y="838200"/>
            <a:ext cx="11987239"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01587" y="1428736"/>
            <a:ext cx="11987239" cy="338554"/>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CREATE TABLE TEMP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c1</a:t>
            </a:r>
            <a:r>
              <a:rPr lang="en-US" sz="1600" dirty="0">
                <a:solidFill>
                  <a:srgbClr val="0077AA"/>
                </a:solidFill>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INT, c2 INT, c3 INT,c4 int </a:t>
            </a:r>
            <a:r>
              <a:rPr lang="en-US" sz="1600" b="1" dirty="0">
                <a:solidFill>
                  <a:srgbClr val="C00000"/>
                </a:solidFill>
                <a:latin typeface="Arial" panose="020B0604020202020204" pitchFamily="34" charset="0"/>
                <a:cs typeface="Arial" panose="020B0604020202020204" pitchFamily="34" charset="0"/>
              </a:rPr>
              <a:t>default (c2+c3)</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93558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4248" y="3429000"/>
            <a:ext cx="2666653"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183" y="147637"/>
            <a:ext cx="4423507"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3777" y="147637"/>
            <a:ext cx="4043106" cy="2057400"/>
          </a:xfrm>
          <a:prstGeom prst="rect">
            <a:avLst/>
          </a:prstGeom>
        </p:spPr>
      </p:pic>
    </p:spTree>
    <p:extLst>
      <p:ext uri="{BB962C8B-B14F-4D97-AF65-F5344CB8AC3E}">
        <p14:creationId xmlns:p14="http://schemas.microsoft.com/office/powerpoint/2010/main" val="2118343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76182" y="878682"/>
            <a:ext cx="8838049" cy="378565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599992" y="4800602"/>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067" y="115672"/>
            <a:ext cx="3428554"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028545" y="4754157"/>
            <a:ext cx="5550992"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12691357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08"/>
            <a:ext cx="8838049"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434" y="3154620"/>
            <a:ext cx="8838049"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182" y="4876800"/>
            <a:ext cx="5022016"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598582141"/>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2"/>
            <a:ext cx="8838049" cy="1200329"/>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182" y="2429473"/>
            <a:ext cx="8838049"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33552809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838622" y="188640"/>
            <a:ext cx="8941916" cy="1631216"/>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6C86"/>
                </a:solidFill>
              </a:rPr>
              <a:t>Stored functions and user-defined functions are not permitted.</a:t>
            </a:r>
          </a:p>
          <a:p>
            <a:pPr marL="285750" indent="-285750">
              <a:buFont typeface="Arial" panose="020B0604020202020204" pitchFamily="34" charset="0"/>
              <a:buChar char="•"/>
            </a:pPr>
            <a:r>
              <a:rPr lang="en-IN" sz="1600" dirty="0">
                <a:solidFill>
                  <a:srgbClr val="006C86"/>
                </a:solidFill>
              </a:rPr>
              <a:t>Stored procedure and function parameters are not permitted.</a:t>
            </a:r>
          </a:p>
          <a:p>
            <a:pPr marL="285750" indent="-285750">
              <a:buFont typeface="Arial" panose="020B0604020202020204" pitchFamily="34" charset="0"/>
              <a:buChar char="•"/>
            </a:pPr>
            <a:r>
              <a:rPr lang="en-IN" sz="1600"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sz="1600" dirty="0">
                <a:solidFill>
                  <a:srgbClr val="006C86"/>
                </a:solidFill>
              </a:rPr>
              <a:t>Subqueries are not permitted.</a:t>
            </a:r>
          </a:p>
          <a:p>
            <a:pPr marL="285750" indent="-285750">
              <a:buFont typeface="Arial" panose="020B0604020202020204" pitchFamily="34" charset="0"/>
              <a:buChar char="•"/>
            </a:pPr>
            <a:r>
              <a:rPr lang="en-IN" sz="1600" dirty="0">
                <a:solidFill>
                  <a:srgbClr val="006C86"/>
                </a:solidFill>
              </a:rPr>
              <a:t>The AUTO_INCREMENT attribute cannot be used in a generated column definition.</a:t>
            </a:r>
          </a:p>
        </p:txBody>
      </p:sp>
      <p:sp>
        <p:nvSpPr>
          <p:cNvPr id="6" name="Rectangle 5">
            <a:extLst>
              <a:ext uri="{FF2B5EF4-FFF2-40B4-BE49-F238E27FC236}">
                <a16:creationId xmlns:a16="http://schemas.microsoft.com/office/drawing/2014/main" id="{0D7684D8-4FEF-487F-9D68-7D726F169AD3}"/>
              </a:ext>
            </a:extLst>
          </p:cNvPr>
          <p:cNvSpPr/>
          <p:nvPr/>
        </p:nvSpPr>
        <p:spPr>
          <a:xfrm>
            <a:off x="1359000" y="3212976"/>
            <a:ext cx="9488734" cy="369332"/>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7" name="Rectangle 6">
            <a:extLst>
              <a:ext uri="{FF2B5EF4-FFF2-40B4-BE49-F238E27FC236}">
                <a16:creationId xmlns:a16="http://schemas.microsoft.com/office/drawing/2014/main" id="{79560E6C-F891-48A7-932E-505EAA3E2AFC}"/>
              </a:ext>
            </a:extLst>
          </p:cNvPr>
          <p:cNvSpPr/>
          <p:nvPr/>
        </p:nvSpPr>
        <p:spPr>
          <a:xfrm>
            <a:off x="1359000" y="3846044"/>
            <a:ext cx="9344718"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3854" y="2667001"/>
            <a:ext cx="8880377"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183" y="4876803"/>
            <a:ext cx="883804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86059" y="4386660"/>
            <a:ext cx="8818295"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val="34846870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905002"/>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1752372" y="2887291"/>
            <a:ext cx="6171397" cy="646331"/>
          </a:xfrm>
          <a:prstGeom prst="rect">
            <a:avLst/>
          </a:prstGeom>
          <a:solidFill>
            <a:schemeClr val="bg1"/>
          </a:solidFill>
        </p:spPr>
        <p:txBody>
          <a:bodyPr wrap="square">
            <a:spAutoFit/>
          </a:bodyPr>
          <a:lstStyle/>
          <a:p>
            <a:r>
              <a:rPr lang="en-IN" i="1" dirty="0"/>
              <a:t>Triggers cannot use NEW.col_name or use OLD.col_name to refer to generated columns.</a:t>
            </a:r>
          </a:p>
        </p:txBody>
      </p:sp>
      <p:sp>
        <p:nvSpPr>
          <p:cNvPr id="5" name="Rectangle 4"/>
          <p:cNvSpPr/>
          <p:nvPr/>
        </p:nvSpPr>
        <p:spPr>
          <a:xfrm>
            <a:off x="1690037" y="3885411"/>
            <a:ext cx="8827164"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val="28495399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11"/>
            <a:ext cx="8838049"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434" y="3581401"/>
            <a:ext cx="8838049"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133" y="2020925"/>
            <a:ext cx="6715776" cy="707886"/>
          </a:xfrm>
          <a:prstGeom prst="rect">
            <a:avLst/>
          </a:prstGeom>
          <a:solidFill>
            <a:schemeClr val="bg1"/>
          </a:solidFill>
        </p:spPr>
        <p:txBody>
          <a:bodyPr wrap="square">
            <a:spAutoFit/>
          </a:bodyPr>
          <a:lstStyle/>
          <a:p>
            <a:r>
              <a:rPr lang="en-IN" sz="2000" i="1" dirty="0"/>
              <a:t>If you specify ZEROFILL for a numeric column, MySQL automatically adds the UNSIGNED attribute to the column.</a:t>
            </a:r>
          </a:p>
        </p:txBody>
      </p:sp>
      <p:sp>
        <p:nvSpPr>
          <p:cNvPr id="6" name="Rectangle 5"/>
          <p:cNvSpPr/>
          <p:nvPr/>
        </p:nvSpPr>
        <p:spPr>
          <a:xfrm>
            <a:off x="22976" y="71414"/>
            <a:ext cx="7072362" cy="830997"/>
          </a:xfrm>
          <a:prstGeom prst="rect">
            <a:avLst/>
          </a:prstGeom>
        </p:spPr>
        <p:txBody>
          <a:bodyPr wrap="square">
            <a:spAutoFit/>
          </a:bodyPr>
          <a:lstStyle/>
          <a:p>
            <a:r>
              <a:rPr lang="en-US" sz="2400" b="1" dirty="0"/>
              <a:t>Unsigned</a:t>
            </a:r>
            <a:r>
              <a:rPr lang="en-US" sz="2400" dirty="0"/>
              <a:t> type can be used to permit only nonnegative numbers</a:t>
            </a:r>
          </a:p>
        </p:txBody>
      </p:sp>
    </p:spTree>
    <p:extLst>
      <p:ext uri="{BB962C8B-B14F-4D97-AF65-F5344CB8AC3E}">
        <p14:creationId xmlns:p14="http://schemas.microsoft.com/office/powerpoint/2010/main" val="37650640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133052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6858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182" y="1772486"/>
            <a:ext cx="8838049"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6843052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729345"/>
            <a:ext cx="899043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340" y="3907973"/>
            <a:ext cx="9023083"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259" y="4517570"/>
            <a:ext cx="7787901"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2454269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0"/>
            <a:ext cx="8685669"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 database management system?</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828564" y="2971800"/>
            <a:ext cx="926857" cy="400110"/>
          </a:xfrm>
          <a:prstGeom prst="rect">
            <a:avLst/>
          </a:prstGeom>
        </p:spPr>
        <p:txBody>
          <a:bodyPr wrap="none">
            <a:spAutoFit/>
          </a:bodyPr>
          <a:lstStyle/>
          <a:p>
            <a:r>
              <a:rPr lang="en-IN" sz="200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1904752" y="3442395"/>
            <a:ext cx="6247587"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599992" y="3124201"/>
            <a:ext cx="899043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11740093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182" y="1600201"/>
            <a:ext cx="8838049"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15801738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182" y="3124201"/>
            <a:ext cx="8838049"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182" y="152400"/>
            <a:ext cx="8838049"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val="5497988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182" y="1600200"/>
            <a:ext cx="8838049"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182" y="2221469"/>
            <a:ext cx="8838049"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i="1" dirty="0">
                <a:solidFill>
                  <a:srgbClr val="00B050"/>
                </a:solidFill>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3045896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182" y="3505200"/>
            <a:ext cx="8838049"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182" y="4267200"/>
            <a:ext cx="8838049"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239072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val="2685416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p14="http://schemas.microsoft.com/office/powerpoint/2010/main" val="40077202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7731630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1108524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094678" y="3220050"/>
            <a:ext cx="8286808" cy="1323439"/>
          </a:xfrm>
          <a:prstGeom prst="rect">
            <a:avLst/>
          </a:prstGeom>
        </p:spPr>
        <p:txBody>
          <a:bodyPr wrap="square">
            <a:spAutoFit/>
          </a:bodyPr>
          <a:lstStyle/>
          <a:p>
            <a:pPr algn="just"/>
            <a:r>
              <a:rPr lang="en-US" sz="2000" dirty="0">
                <a:solidFill>
                  <a:schemeClr val="accent1">
                    <a:lumMod val="50000"/>
                  </a:schemeClr>
                </a:solidFill>
              </a:rPr>
              <a:t>View can be described as virtual table which derived its data from one or more than one table columns. It is stored in the database. View can be created using tables of same database or different database. It is used to implement the security mechanism in the SQL.</a:t>
            </a:r>
          </a:p>
        </p:txBody>
      </p:sp>
    </p:spTree>
    <p:extLst>
      <p:ext uri="{BB962C8B-B14F-4D97-AF65-F5344CB8AC3E}">
        <p14:creationId xmlns:p14="http://schemas.microsoft.com/office/powerpoint/2010/main" val="3463879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2939" y="3886200"/>
            <a:ext cx="5044537" cy="1905000"/>
          </a:xfrm>
          <a:prstGeom prst="rect">
            <a:avLst/>
          </a:prstGeom>
        </p:spPr>
      </p:pic>
    </p:spTree>
    <p:extLst>
      <p:ext uri="{BB962C8B-B14F-4D97-AF65-F5344CB8AC3E}">
        <p14:creationId xmlns:p14="http://schemas.microsoft.com/office/powerpoint/2010/main" val="1982350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41480"/>
            <a:ext cx="899043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599994" y="5388117"/>
            <a:ext cx="7195881"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9858538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23174" y="714356"/>
            <a:ext cx="8990430" cy="461665"/>
          </a:xfrm>
          <a:prstGeom prst="rect">
            <a:avLst/>
          </a:prstGeom>
        </p:spPr>
        <p:txBody>
          <a:bodyPr wrap="square">
            <a:spAutoFit/>
          </a:bodyPr>
          <a:lstStyle/>
          <a:p>
            <a:r>
              <a:rPr lang="en-IN" sz="2400" dirty="0">
                <a:solidFill>
                  <a:srgbClr val="C00000"/>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1599992" y="1335883"/>
            <a:ext cx="8990430" cy="4401205"/>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There is a subquery in the SELECT clause.</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SQL statement defining the view joins tables.</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One of the tables in the FROM clause is a non-updatable view.</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9779345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3"/>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599992" y="3787679"/>
            <a:ext cx="899043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599992" y="2996626"/>
            <a:ext cx="8990430" cy="707886"/>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4752" y="5031939"/>
            <a:ext cx="4075796"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30718830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8332322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96850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tx2"/>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41547854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5525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7110720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5628631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1830</TotalTime>
  <Words>40332</Words>
  <Application>Microsoft Office PowerPoint</Application>
  <PresentationFormat>Custom</PresentationFormat>
  <Paragraphs>4728</Paragraphs>
  <Slides>562</Slides>
  <Notes>7</Notes>
  <HiddenSlides>41</HiddenSlides>
  <MMClips>0</MMClips>
  <ScaleCrop>false</ScaleCrop>
  <HeadingPairs>
    <vt:vector size="6" baseType="variant">
      <vt:variant>
        <vt:lpstr>Fonts Used</vt:lpstr>
      </vt:variant>
      <vt:variant>
        <vt:i4>27</vt:i4>
      </vt:variant>
      <vt:variant>
        <vt:lpstr>Theme</vt:lpstr>
      </vt:variant>
      <vt:variant>
        <vt:i4>1</vt:i4>
      </vt:variant>
      <vt:variant>
        <vt:lpstr>Slide Titles</vt:lpstr>
      </vt:variant>
      <vt:variant>
        <vt:i4>562</vt:i4>
      </vt:variant>
    </vt:vector>
  </HeadingPairs>
  <TitlesOfParts>
    <vt:vector size="590" baseType="lpstr">
      <vt:lpstr>SimSun</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Segoe Print</vt:lpstr>
      <vt:lpstr>Segoe UI</vt:lpstr>
      <vt:lpstr>Segoe UI Emoji</vt:lpstr>
      <vt:lpstr>Segoe UI Light</vt:lpstr>
      <vt:lpstr>Segoe UI Semilight</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238</cp:revision>
  <dcterms:created xsi:type="dcterms:W3CDTF">2019-04-24T09:11:59Z</dcterms:created>
  <dcterms:modified xsi:type="dcterms:W3CDTF">2020-01-10T07:32:55Z</dcterms:modified>
</cp:coreProperties>
</file>